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6" r:id="rId10"/>
    <p:sldId id="264" r:id="rId11"/>
    <p:sldId id="265" r:id="rId12"/>
    <p:sldId id="268" r:id="rId13"/>
    <p:sldId id="278" r:id="rId14"/>
    <p:sldId id="280" r:id="rId15"/>
    <p:sldId id="279" r:id="rId16"/>
    <p:sldId id="281" r:id="rId17"/>
    <p:sldId id="282" r:id="rId18"/>
    <p:sldId id="283" r:id="rId19"/>
    <p:sldId id="271" r:id="rId20"/>
    <p:sldId id="270" r:id="rId21"/>
    <p:sldId id="272" r:id="rId22"/>
    <p:sldId id="273" r:id="rId23"/>
    <p:sldId id="276" r:id="rId24"/>
    <p:sldId id="274" r:id="rId25"/>
    <p:sldId id="275" r:id="rId26"/>
    <p:sldId id="277" r:id="rId27"/>
    <p:sldId id="284" r:id="rId28"/>
    <p:sldId id="285" r:id="rId29"/>
    <p:sldId id="286" r:id="rId30"/>
    <p:sldId id="287" r:id="rId31"/>
    <p:sldId id="288" r:id="rId32"/>
    <p:sldId id="289" r:id="rId33"/>
    <p:sldId id="269" r:id="rId34"/>
    <p:sldId id="290" r:id="rId35"/>
    <p:sldId id="291" r:id="rId36"/>
    <p:sldId id="292" r:id="rId37"/>
    <p:sldId id="293" r:id="rId38"/>
    <p:sldId id="294" r:id="rId39"/>
    <p:sldId id="295" r:id="rId40"/>
    <p:sldId id="267" r:id="rId41"/>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A90"/>
    <a:srgbClr val="928F8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4" autoAdjust="0"/>
    <p:restoredTop sz="94660"/>
  </p:normalViewPr>
  <p:slideViewPr>
    <p:cSldViewPr snapToGrid="0">
      <p:cViewPr varScale="1">
        <p:scale>
          <a:sx n="67" d="100"/>
          <a:sy n="67" d="100"/>
        </p:scale>
        <p:origin x="4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D77F98-A8D2-4CD0-B6DD-987D2D8542D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2955276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77F98-A8D2-4CD0-B6DD-987D2D8542D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195770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77F98-A8D2-4CD0-B6DD-987D2D8542D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329608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77F98-A8D2-4CD0-B6DD-987D2D8542D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804867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77F98-A8D2-4CD0-B6DD-987D2D8542D4}"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387707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D77F98-A8D2-4CD0-B6DD-987D2D8542D4}"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590766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D77F98-A8D2-4CD0-B6DD-987D2D8542D4}"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3629527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77F98-A8D2-4CD0-B6DD-987D2D8542D4}"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111039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77F98-A8D2-4CD0-B6DD-987D2D8542D4}"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179944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77F98-A8D2-4CD0-B6DD-987D2D8542D4}"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60033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77F98-A8D2-4CD0-B6DD-987D2D8542D4}"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4D0616-A915-4639-8465-1619B7E54D2C}" type="slidenum">
              <a:rPr lang="en-US" smtClean="0"/>
              <a:t>‹#›</a:t>
            </a:fld>
            <a:endParaRPr lang="en-US"/>
          </a:p>
        </p:txBody>
      </p:sp>
    </p:spTree>
    <p:extLst>
      <p:ext uri="{BB962C8B-B14F-4D97-AF65-F5344CB8AC3E}">
        <p14:creationId xmlns:p14="http://schemas.microsoft.com/office/powerpoint/2010/main" val="181978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77F98-A8D2-4CD0-B6DD-987D2D8542D4}" type="datetimeFigureOut">
              <a:rPr lang="en-US" smtClean="0"/>
              <a:t>9/8/2021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D0616-A915-4639-8465-1619B7E54D2C}" type="slidenum">
              <a:rPr lang="en-US" smtClean="0"/>
              <a:t>‹#›</a:t>
            </a:fld>
            <a:endParaRPr lang="en-US"/>
          </a:p>
        </p:txBody>
      </p:sp>
    </p:spTree>
    <p:extLst>
      <p:ext uri="{BB962C8B-B14F-4D97-AF65-F5344CB8AC3E}">
        <p14:creationId xmlns:p14="http://schemas.microsoft.com/office/powerpoint/2010/main" val="1973737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DQJPZ06rK_E?feature=oembed" TargetMode="External"/></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7.xml"/><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slide" Target="slide15.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slide" Target="slide2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png"/><Relationship Id="rId5" Type="http://schemas.openxmlformats.org/officeDocument/2006/relationships/slide" Target="slide24.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slide" Target="slide31.xml"/><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slide" Target="slide29.xml"/><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media" Target="../media/media8.wav"/><Relationship Id="rId7" Type="http://schemas.openxmlformats.org/officeDocument/2006/relationships/image" Target="../media/image1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0.png"/><Relationship Id="rId5" Type="http://schemas.openxmlformats.org/officeDocument/2006/relationships/slideLayout" Target="../slideLayouts/slideLayout7.xml"/><Relationship Id="rId4" Type="http://schemas.openxmlformats.org/officeDocument/2006/relationships/audio" Target="../media/media8.wav"/></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slide" Target="slide38.xml"/><Relationship Id="rId9" Type="http://schemas.openxmlformats.org/officeDocument/2006/relationships/slide" Target="slide39.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slide" Target="slide33.xml"/><Relationship Id="rId4" Type="http://schemas.openxmlformats.org/officeDocument/2006/relationships/slide" Target="slide12.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DQJPZ06rK_E" TargetMode="External"/><Relationship Id="rId13" Type="http://schemas.openxmlformats.org/officeDocument/2006/relationships/hyperlink" Target="https://freesound.org/people/IFartInUrGeneralDirection/sounds/46092/" TargetMode="External"/><Relationship Id="rId3" Type="http://schemas.openxmlformats.org/officeDocument/2006/relationships/hyperlink" Target="https://www.ready.gov/thunderstorms-lightning" TargetMode="External"/><Relationship Id="rId7" Type="http://schemas.openxmlformats.org/officeDocument/2006/relationships/hyperlink" Target="https://www.youtube.com/watch?v=NFAUVAPWxiE" TargetMode="External"/><Relationship Id="rId12" Type="http://schemas.openxmlformats.org/officeDocument/2006/relationships/hyperlink" Target="https://www.ready.gov/tornadoes" TargetMode="External"/><Relationship Id="rId2" Type="http://schemas.openxmlformats.org/officeDocument/2006/relationships/hyperlink" Target="http://www.arkema.com/" TargetMode="External"/><Relationship Id="rId1" Type="http://schemas.openxmlformats.org/officeDocument/2006/relationships/slideLayout" Target="../slideLayouts/slideLayout7.xml"/><Relationship Id="rId6" Type="http://schemas.openxmlformats.org/officeDocument/2006/relationships/hyperlink" Target="https://www.ready.gov/wildfires" TargetMode="External"/><Relationship Id="rId11" Type="http://schemas.openxmlformats.org/officeDocument/2006/relationships/hyperlink" Target="https://www.ready.gov/pandemic" TargetMode="External"/><Relationship Id="rId5" Type="http://schemas.openxmlformats.org/officeDocument/2006/relationships/hyperlink" Target="https://www.youtube.com/watch?v=x6ggW8ei0yU" TargetMode="External"/><Relationship Id="rId10" Type="http://schemas.openxmlformats.org/officeDocument/2006/relationships/hyperlink" Target="https://www.bbc.com/news/health-51148303" TargetMode="External"/><Relationship Id="rId4" Type="http://schemas.openxmlformats.org/officeDocument/2006/relationships/hyperlink" Target="https://freesound.org/people/BlueDelta/sounds/446753/" TargetMode="External"/><Relationship Id="rId9" Type="http://schemas.openxmlformats.org/officeDocument/2006/relationships/hyperlink" Target="https://www.ready.gov/heat"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8.xm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10.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10;&#10;Description automatically generated">
            <a:extLst>
              <a:ext uri="{FF2B5EF4-FFF2-40B4-BE49-F238E27FC236}">
                <a16:creationId xmlns:a16="http://schemas.microsoft.com/office/drawing/2014/main" id="{85F45C93-065C-42D2-AD21-1F789E82E63B}"/>
              </a:ext>
            </a:extLst>
          </p:cNvPr>
          <p:cNvPicPr>
            <a:picLocks noChangeAspect="1"/>
          </p:cNvPicPr>
          <p:nvPr/>
        </p:nvPicPr>
        <p:blipFill rotWithShape="1">
          <a:blip r:embed="rId2">
            <a:extLst>
              <a:ext uri="{28A0092B-C50C-407E-A947-70E740481C1C}">
                <a14:useLocalDpi xmlns:a14="http://schemas.microsoft.com/office/drawing/2010/main" val="0"/>
              </a:ext>
            </a:extLst>
          </a:blip>
          <a:srcRect t="18165" r="-1" b="12764"/>
          <a:stretch/>
        </p:blipFill>
        <p:spPr>
          <a:xfrm>
            <a:off x="838200" y="-3810"/>
            <a:ext cx="9928860" cy="6858001"/>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8E35D3F9-F4D5-4C86-8DE8-C25210FFA0C3}"/>
              </a:ext>
            </a:extLst>
          </p:cNvPr>
          <p:cNvSpPr/>
          <p:nvPr/>
        </p:nvSpPr>
        <p:spPr>
          <a:xfrm>
            <a:off x="10154653" y="5775158"/>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554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143" y="507555"/>
            <a:ext cx="5588102" cy="5554132"/>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6032418" y="2438401"/>
            <a:ext cx="5781857" cy="3139321"/>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r>
              <a:rPr lang="en-US" dirty="0">
                <a:latin typeface="Comic Sans MS" panose="030F0702030302020204" pitchFamily="66" charset="0"/>
              </a:rPr>
              <a:t>During a thunderstorm and lightning, you never want to be near or under a tree, because lightning is attracted to the highest point of a conductor. If a tree is struck by lightning and you’re near it, the current from the lightning that hits the tree could jump towards you.</a:t>
            </a:r>
          </a:p>
          <a:p>
            <a:endParaRPr lang="en-US" dirty="0">
              <a:latin typeface="Comic Sans MS" panose="030F0702030302020204" pitchFamily="66" charset="0"/>
            </a:endParaRPr>
          </a:p>
          <a:p>
            <a:r>
              <a:rPr lang="en-US" dirty="0">
                <a:latin typeface="Comic Sans MS" panose="030F0702030302020204" pitchFamily="66" charset="0"/>
              </a:rPr>
              <a:t>Also, if the storm is bad enough, it could cause tree limbs and branches to break off and hit you.</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10341744" y="5901163"/>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319116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143" y="507555"/>
            <a:ext cx="5588102" cy="5554132"/>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6032418" y="2438401"/>
            <a:ext cx="5781857" cy="3416320"/>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r>
              <a:rPr lang="en-US" dirty="0">
                <a:latin typeface="Comic Sans MS" panose="030F0702030302020204" pitchFamily="66" charset="0"/>
              </a:rPr>
              <a:t>While it is okay to be in a car during a thunderstorm and lightning, it is not the best place to be. If you’re touching any metal you could be in danger, because the metal will act as a conductor if struck by lightning and you’ll be harmed.</a:t>
            </a:r>
          </a:p>
          <a:p>
            <a:endParaRPr lang="en-US" dirty="0">
              <a:latin typeface="Comic Sans MS" panose="030F0702030302020204" pitchFamily="66" charset="0"/>
            </a:endParaRPr>
          </a:p>
          <a:p>
            <a:r>
              <a:rPr lang="en-US" dirty="0">
                <a:latin typeface="Comic Sans MS" panose="030F0702030302020204" pitchFamily="66" charset="0"/>
              </a:rPr>
              <a:t>Also, you want to avoid being near, or in, any flooded roadways. It only takes six inches of quick-moving water to knock you down. It only takes one foot of water to sweep your vehicle away.</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10341744" y="5901163"/>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3020533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84460A5E-FEBB-4FD5-A54B-988115CC8A8F}"/>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b="1" i="1" kern="1200">
                <a:solidFill>
                  <a:srgbClr val="FFFFFF"/>
                </a:solidFill>
                <a:latin typeface="+mj-lt"/>
                <a:ea typeface="+mj-ea"/>
                <a:cs typeface="+mj-cs"/>
              </a:rPr>
              <a:t>HEAT WAVE</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Online Media 1" title="Why overnight temperatures make U.S. heat wave even more excruciating">
            <a:hlinkClick r:id="" action="ppaction://media"/>
            <a:extLst>
              <a:ext uri="{FF2B5EF4-FFF2-40B4-BE49-F238E27FC236}">
                <a16:creationId xmlns:a16="http://schemas.microsoft.com/office/drawing/2014/main" id="{DA4F14E1-4349-421A-9F10-F3490215E08A}"/>
              </a:ext>
            </a:extLst>
          </p:cNvPr>
          <p:cNvPicPr>
            <a:picLocks noRot="1" noChangeAspect="1"/>
          </p:cNvPicPr>
          <p:nvPr>
            <a:videoFile r:link="rId1"/>
          </p:nvPr>
        </p:nvPicPr>
        <p:blipFill>
          <a:blip r:embed="rId3"/>
          <a:stretch>
            <a:fillRect/>
          </a:stretch>
        </p:blipFill>
        <p:spPr>
          <a:xfrm>
            <a:off x="2514995" y="2509911"/>
            <a:ext cx="7106910" cy="3997637"/>
          </a:xfrm>
          <a:prstGeom prst="rect">
            <a:avLst/>
          </a:prstGeom>
        </p:spPr>
      </p:pic>
      <p:sp>
        <p:nvSpPr>
          <p:cNvPr id="4" name="Action Button: Blank 3">
            <a:hlinkClick r:id="" action="ppaction://hlinkshowjump?jump=nextslide" highlightClick="1"/>
            <a:extLst>
              <a:ext uri="{FF2B5EF4-FFF2-40B4-BE49-F238E27FC236}">
                <a16:creationId xmlns:a16="http://schemas.microsoft.com/office/drawing/2014/main" id="{EC482ECA-F04F-4B87-A99E-37E65F6988EE}"/>
              </a:ext>
            </a:extLst>
          </p:cNvPr>
          <p:cNvSpPr/>
          <p:nvPr/>
        </p:nvSpPr>
        <p:spPr>
          <a:xfrm>
            <a:off x="10175207" y="5901239"/>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I’m Ready!</a:t>
            </a:r>
            <a:endParaRPr lang="en-US"/>
          </a:p>
        </p:txBody>
      </p:sp>
    </p:spTree>
    <p:extLst>
      <p:ext uri="{BB962C8B-B14F-4D97-AF65-F5344CB8AC3E}">
        <p14:creationId xmlns:p14="http://schemas.microsoft.com/office/powerpoint/2010/main" val="383571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1C28-DB13-4341-B344-B7A1B5ED97FB}"/>
              </a:ext>
            </a:extLst>
          </p:cNvPr>
          <p:cNvSpPr txBox="1">
            <a:spLocks/>
          </p:cNvSpPr>
          <p:nvPr/>
        </p:nvSpPr>
        <p:spPr>
          <a:xfrm>
            <a:off x="838200" y="198421"/>
            <a:ext cx="10515600" cy="5873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accent6">
                    <a:lumMod val="60000"/>
                    <a:lumOff val="40000"/>
                  </a:schemeClr>
                </a:solidFill>
                <a:latin typeface="Comic Sans MS" panose="030F0702030302020204" pitchFamily="66" charset="0"/>
              </a:rPr>
              <a:t>You have </a:t>
            </a:r>
            <a:r>
              <a:rPr lang="en-US" sz="2000" b="1" i="1" dirty="0">
                <a:solidFill>
                  <a:schemeClr val="accent6">
                    <a:lumMod val="60000"/>
                    <a:lumOff val="40000"/>
                  </a:schemeClr>
                </a:solidFill>
                <a:latin typeface="Comic Sans MS" panose="030F0702030302020204" pitchFamily="66" charset="0"/>
              </a:rPr>
              <a:t>one minute </a:t>
            </a:r>
            <a:r>
              <a:rPr lang="en-US" sz="2000" b="1" dirty="0">
                <a:solidFill>
                  <a:schemeClr val="accent6">
                    <a:lumMod val="60000"/>
                    <a:lumOff val="40000"/>
                  </a:schemeClr>
                </a:solidFill>
                <a:latin typeface="Comic Sans MS" panose="030F0702030302020204" pitchFamily="66" charset="0"/>
              </a:rPr>
              <a:t>to choose the BEST Havoc Pack to survive a Heat Wave!</a:t>
            </a:r>
          </a:p>
        </p:txBody>
      </p:sp>
      <p:sp>
        <p:nvSpPr>
          <p:cNvPr id="4" name="Action Button: Blank 3">
            <a:hlinkClick r:id="rId4" action="ppaction://hlinksldjump" highlightClick="1"/>
            <a:extLst>
              <a:ext uri="{FF2B5EF4-FFF2-40B4-BE49-F238E27FC236}">
                <a16:creationId xmlns:a16="http://schemas.microsoft.com/office/drawing/2014/main" id="{E5078985-01B7-4625-A923-7CA586B8805E}"/>
              </a:ext>
            </a:extLst>
          </p:cNvPr>
          <p:cNvSpPr/>
          <p:nvPr/>
        </p:nvSpPr>
        <p:spPr>
          <a:xfrm>
            <a:off x="123825" y="2585637"/>
            <a:ext cx="3822533" cy="4073942"/>
          </a:xfrm>
          <a:prstGeom prst="actionButtonBlank">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lank 4">
            <a:hlinkClick r:id="rId6" action="ppaction://hlinksldjump" highlightClick="1"/>
            <a:extLst>
              <a:ext uri="{FF2B5EF4-FFF2-40B4-BE49-F238E27FC236}">
                <a16:creationId xmlns:a16="http://schemas.microsoft.com/office/drawing/2014/main" id="{FA73D7F0-6227-4C53-94E5-6E888A283559}"/>
              </a:ext>
            </a:extLst>
          </p:cNvPr>
          <p:cNvSpPr/>
          <p:nvPr/>
        </p:nvSpPr>
        <p:spPr>
          <a:xfrm>
            <a:off x="3946358" y="2377089"/>
            <a:ext cx="4078455" cy="428249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lank 5">
            <a:hlinkClick r:id="rId8" action="ppaction://hlinksldjump" highlightClick="1"/>
            <a:extLst>
              <a:ext uri="{FF2B5EF4-FFF2-40B4-BE49-F238E27FC236}">
                <a16:creationId xmlns:a16="http://schemas.microsoft.com/office/drawing/2014/main" id="{6AB501B0-C3AC-4AA0-908C-83A3B00F517D}"/>
              </a:ext>
            </a:extLst>
          </p:cNvPr>
          <p:cNvSpPr/>
          <p:nvPr/>
        </p:nvSpPr>
        <p:spPr>
          <a:xfrm>
            <a:off x="8024813" y="2214563"/>
            <a:ext cx="4043362" cy="4445016"/>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mer">
            <a:hlinkClick r:id="" action="ppaction://media"/>
            <a:extLst>
              <a:ext uri="{FF2B5EF4-FFF2-40B4-BE49-F238E27FC236}">
                <a16:creationId xmlns:a16="http://schemas.microsoft.com/office/drawing/2014/main" id="{C614AF70-5647-4CA2-BE9A-8C606052DDB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453062" y="785812"/>
            <a:ext cx="1285875" cy="1285875"/>
          </a:xfrm>
          <a:prstGeom prst="rect">
            <a:avLst/>
          </a:prstGeom>
        </p:spPr>
      </p:pic>
    </p:spTree>
    <p:extLst>
      <p:ext uri="{BB962C8B-B14F-4D97-AF65-F5344CB8AC3E}">
        <p14:creationId xmlns:p14="http://schemas.microsoft.com/office/powerpoint/2010/main" val="281978231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442F90-7B53-448B-9E4C-BE30B87F98E2}"/>
              </a:ext>
            </a:extLst>
          </p:cNvPr>
          <p:cNvSpPr txBox="1"/>
          <p:nvPr/>
        </p:nvSpPr>
        <p:spPr>
          <a:xfrm>
            <a:off x="804673" y="3320859"/>
            <a:ext cx="4524973" cy="2076333"/>
          </a:xfrm>
          <a:prstGeom prst="ellipse">
            <a:avLst/>
          </a:prstGeom>
        </p:spPr>
        <p:txBody>
          <a:bodyPr vert="horz" lIns="91440" tIns="45720" rIns="91440" bIns="45720" rtlCol="0" anchor="t">
            <a:normAutofit/>
          </a:bodyPr>
          <a:lstStyle/>
          <a:p>
            <a:pPr defTabSz="914400">
              <a:lnSpc>
                <a:spcPct val="90000"/>
              </a:lnSpc>
              <a:spcBef>
                <a:spcPct val="0"/>
              </a:spcBef>
              <a:spcAft>
                <a:spcPts val="600"/>
              </a:spcAft>
            </a:pPr>
            <a:r>
              <a:rPr lang="en-US" sz="3000" b="1" dirty="0">
                <a:latin typeface="+mj-lt"/>
                <a:ea typeface="+mj-ea"/>
                <a:cs typeface="+mj-cs"/>
              </a:rPr>
              <a:t>You ran out of time . . . try again.</a:t>
            </a:r>
          </a:p>
        </p:txBody>
      </p:sp>
      <p:sp>
        <p:nvSpPr>
          <p:cNvPr id="30" name="Freeform: Shape 2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umbrella&#10;&#10;Description automatically generated">
            <a:extLst>
              <a:ext uri="{FF2B5EF4-FFF2-40B4-BE49-F238E27FC236}">
                <a16:creationId xmlns:a16="http://schemas.microsoft.com/office/drawing/2014/main" id="{520B9F2A-2FE6-4D23-A4EA-D584FB2B1884}"/>
              </a:ext>
            </a:extLst>
          </p:cNvPr>
          <p:cNvPicPr>
            <a:picLocks noChangeAspect="1"/>
          </p:cNvPicPr>
          <p:nvPr/>
        </p:nvPicPr>
        <p:blipFill rotWithShape="1">
          <a:blip r:embed="rId2">
            <a:extLst>
              <a:ext uri="{28A0092B-C50C-407E-A947-70E740481C1C}">
                <a14:useLocalDpi xmlns:a14="http://schemas.microsoft.com/office/drawing/2010/main" val="0"/>
              </a:ext>
            </a:extLst>
          </a:blip>
          <a:srcRect r="2550" b="-3"/>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18" name="Action Button: Blank 17">
            <a:hlinkClick r:id="rId3" action="ppaction://hlinksldjump" highlightClick="1"/>
            <a:extLst>
              <a:ext uri="{FF2B5EF4-FFF2-40B4-BE49-F238E27FC236}">
                <a16:creationId xmlns:a16="http://schemas.microsoft.com/office/drawing/2014/main" id="{52BFB4D4-D953-489E-A81F-BB9F8A4EF926}"/>
              </a:ext>
            </a:extLst>
          </p:cNvPr>
          <p:cNvSpPr/>
          <p:nvPr/>
        </p:nvSpPr>
        <p:spPr>
          <a:xfrm>
            <a:off x="2433941" y="5578021"/>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Try Again</a:t>
            </a:r>
          </a:p>
        </p:txBody>
      </p:sp>
    </p:spTree>
    <p:extLst>
      <p:ext uri="{BB962C8B-B14F-4D97-AF65-F5344CB8AC3E}">
        <p14:creationId xmlns:p14="http://schemas.microsoft.com/office/powerpoint/2010/main" val="261866503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ame, room&#10;&#10;Description automatically generated">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4023" y="1727286"/>
            <a:ext cx="3413834" cy="3403427"/>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295093" y="305068"/>
            <a:ext cx="8115483" cy="6247864"/>
          </a:xfrm>
          <a:prstGeom prst="rect">
            <a:avLst/>
          </a:prstGeom>
          <a:noFill/>
        </p:spPr>
        <p:txBody>
          <a:bodyPr wrap="square" rtlCol="0">
            <a:spAutoFit/>
          </a:bodyPr>
          <a:lstStyle/>
          <a:p>
            <a:r>
              <a:rPr lang="en-US" sz="1600" dirty="0">
                <a:latin typeface="Comic Sans MS" panose="030F0702030302020204" pitchFamily="66" charset="0"/>
              </a:rPr>
              <a:t>Great work! You picked the correct Havoc Pack!</a:t>
            </a:r>
          </a:p>
          <a:p>
            <a:endParaRPr lang="en-US" sz="1600" dirty="0">
              <a:latin typeface="Comic Sans MS" panose="030F0702030302020204" pitchFamily="66" charset="0"/>
            </a:endParaRPr>
          </a:p>
          <a:p>
            <a:r>
              <a:rPr lang="en-US" sz="1600" dirty="0">
                <a:latin typeface="Comic Sans MS" panose="030F0702030302020204" pitchFamily="66" charset="0"/>
              </a:rPr>
              <a:t>During a heat wave, it is important to stay cool. The best way to stay cool is by using an air conditioner. If you do not have central air in your home, you can install one or more window air conditioners or use a portable air conditioner.</a:t>
            </a:r>
          </a:p>
          <a:p>
            <a:endParaRPr lang="en-US" sz="1600" dirty="0">
              <a:latin typeface="Comic Sans MS" panose="030F0702030302020204" pitchFamily="66" charset="0"/>
            </a:endParaRPr>
          </a:p>
          <a:p>
            <a:r>
              <a:rPr lang="en-US" sz="1600" dirty="0">
                <a:latin typeface="Comic Sans MS" panose="030F0702030302020204" pitchFamily="66" charset="0"/>
              </a:rPr>
              <a:t>It is also important to drink plenty of water to keep your body hydrated. </a:t>
            </a:r>
          </a:p>
          <a:p>
            <a:endParaRPr lang="en-US" sz="1600" dirty="0">
              <a:latin typeface="Comic Sans MS" panose="030F0702030302020204" pitchFamily="66" charset="0"/>
            </a:endParaRPr>
          </a:p>
          <a:p>
            <a:r>
              <a:rPr lang="en-US" sz="1600" dirty="0">
                <a:latin typeface="Comic Sans MS" panose="030F0702030302020204" pitchFamily="66" charset="0"/>
              </a:rPr>
              <a:t>Rigorous exercise should be avoided to prevent your body temperature from rising.</a:t>
            </a:r>
          </a:p>
          <a:p>
            <a:endParaRPr lang="en-US" sz="1600" dirty="0">
              <a:latin typeface="Comic Sans MS" panose="030F0702030302020204" pitchFamily="66" charset="0"/>
            </a:endParaRPr>
          </a:p>
          <a:p>
            <a:r>
              <a:rPr lang="en-US" sz="1600" dirty="0">
                <a:latin typeface="Comic Sans MS" panose="030F0702030302020204" pitchFamily="66" charset="0"/>
              </a:rPr>
              <a:t>Wearing loose, lightweight, and light-colored clothing will help you stay cool.</a:t>
            </a:r>
          </a:p>
          <a:p>
            <a:endParaRPr lang="en-US" sz="1600" dirty="0">
              <a:latin typeface="Comic Sans MS" panose="030F0702030302020204" pitchFamily="66" charset="0"/>
            </a:endParaRPr>
          </a:p>
          <a:p>
            <a:r>
              <a:rPr lang="en-US" sz="1600" dirty="0">
                <a:latin typeface="Comic Sans MS" panose="030F0702030302020204" pitchFamily="66" charset="0"/>
              </a:rPr>
              <a:t>Taking cool baths will also help you keep your body temperature down.</a:t>
            </a:r>
          </a:p>
          <a:p>
            <a:r>
              <a:rPr lang="en-US" sz="1600" dirty="0">
                <a:latin typeface="Comic Sans MS" panose="030F0702030302020204" pitchFamily="66" charset="0"/>
              </a:rPr>
              <a:t>Signs of heat-related illnesses – heat cramps, heat exhaustion, heat stroke – include:</a:t>
            </a:r>
          </a:p>
          <a:p>
            <a:r>
              <a:rPr lang="en-US" sz="1600" dirty="0">
                <a:latin typeface="Comic Sans MS" panose="030F0702030302020204" pitchFamily="66" charset="0"/>
              </a:rPr>
              <a:t>•	severe muscle pain</a:t>
            </a:r>
          </a:p>
          <a:p>
            <a:r>
              <a:rPr lang="en-US" sz="1600" dirty="0">
                <a:latin typeface="Comic Sans MS" panose="030F0702030302020204" pitchFamily="66" charset="0"/>
              </a:rPr>
              <a:t>•	heavy sweating</a:t>
            </a:r>
          </a:p>
          <a:p>
            <a:r>
              <a:rPr lang="en-US" sz="1600" dirty="0">
                <a:latin typeface="Comic Sans MS" panose="030F0702030302020204" pitchFamily="66" charset="0"/>
              </a:rPr>
              <a:t>•	paleness</a:t>
            </a:r>
          </a:p>
          <a:p>
            <a:r>
              <a:rPr lang="en-US" sz="1600" dirty="0">
                <a:latin typeface="Comic Sans MS" panose="030F0702030302020204" pitchFamily="66" charset="0"/>
              </a:rPr>
              <a:t>•	exhaustion</a:t>
            </a:r>
          </a:p>
          <a:p>
            <a:r>
              <a:rPr lang="en-US" sz="1600" dirty="0">
                <a:latin typeface="Comic Sans MS" panose="030F0702030302020204" pitchFamily="66" charset="0"/>
              </a:rPr>
              <a:t>•	weakness</a:t>
            </a:r>
          </a:p>
          <a:p>
            <a:r>
              <a:rPr lang="en-US" sz="1600" dirty="0">
                <a:latin typeface="Comic Sans MS" panose="030F0702030302020204" pitchFamily="66" charset="0"/>
              </a:rPr>
              <a:t>•	dizziness</a:t>
            </a:r>
          </a:p>
          <a:p>
            <a:r>
              <a:rPr lang="en-US" sz="1600" dirty="0">
                <a:latin typeface="Comic Sans MS" panose="030F0702030302020204" pitchFamily="66" charset="0"/>
              </a:rPr>
              <a:t>•	headache</a:t>
            </a:r>
          </a:p>
          <a:p>
            <a:r>
              <a:rPr lang="en-US" sz="1600" dirty="0">
                <a:latin typeface="Comic Sans MS" panose="030F0702030302020204" pitchFamily="66" charset="0"/>
              </a:rPr>
              <a:t>•	nausea/vomiting</a:t>
            </a:r>
          </a:p>
          <a:p>
            <a:r>
              <a:rPr lang="en-US" sz="1600" dirty="0">
                <a:latin typeface="Comic Sans MS" panose="030F0702030302020204" pitchFamily="66" charset="0"/>
              </a:rPr>
              <a:t>•	fainting</a:t>
            </a:r>
          </a:p>
          <a:p>
            <a:r>
              <a:rPr lang="en-US" sz="1600" dirty="0">
                <a:latin typeface="Comic Sans MS" panose="030F0702030302020204" pitchFamily="66" charset="0"/>
              </a:rPr>
              <a:t>•	a temperature of 103 degrees or more</a:t>
            </a:r>
          </a:p>
        </p:txBody>
      </p:sp>
      <p:sp>
        <p:nvSpPr>
          <p:cNvPr id="16" name="Action Button: Go Forward or Next 15">
            <a:hlinkClick r:id="" action="ppaction://hlinkshowjump?jump=nextslide" highlightClick="1"/>
            <a:extLst>
              <a:ext uri="{FF2B5EF4-FFF2-40B4-BE49-F238E27FC236}">
                <a16:creationId xmlns:a16="http://schemas.microsoft.com/office/drawing/2014/main" id="{79DB3D39-F031-467D-9A50-3E693FFBB208}"/>
              </a:ext>
            </a:extLst>
          </p:cNvPr>
          <p:cNvSpPr/>
          <p:nvPr/>
        </p:nvSpPr>
        <p:spPr>
          <a:xfrm>
            <a:off x="10726153" y="5819907"/>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26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8DA5AD-A4FA-4908-9CAA-D90DBA4A1325}"/>
              </a:ext>
            </a:extLst>
          </p:cNvPr>
          <p:cNvSpPr txBox="1"/>
          <p:nvPr/>
        </p:nvSpPr>
        <p:spPr>
          <a:xfrm>
            <a:off x="804673" y="3320859"/>
            <a:ext cx="4524973" cy="2076333"/>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400" b="1">
                <a:latin typeface="+mj-lt"/>
                <a:ea typeface="+mj-ea"/>
                <a:cs typeface="+mj-cs"/>
              </a:rPr>
              <a:t>Congratulations! You’ve survived your second Disaster Challenge!</a:t>
            </a:r>
          </a:p>
        </p:txBody>
      </p:sp>
      <p:sp>
        <p:nvSpPr>
          <p:cNvPr id="17" name="Action Button: Blank 16">
            <a:hlinkClick r:id="rId2" action="ppaction://hlinksldjump" highlightClick="1"/>
            <a:extLst>
              <a:ext uri="{FF2B5EF4-FFF2-40B4-BE49-F238E27FC236}">
                <a16:creationId xmlns:a16="http://schemas.microsoft.com/office/drawing/2014/main" id="{96FF70CD-DD2A-47A3-97EB-4998D63400EA}"/>
              </a:ext>
            </a:extLst>
          </p:cNvPr>
          <p:cNvSpPr/>
          <p:nvPr/>
        </p:nvSpPr>
        <p:spPr>
          <a:xfrm>
            <a:off x="1656738" y="5397192"/>
            <a:ext cx="1826232" cy="114798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defTabSz="914400">
              <a:lnSpc>
                <a:spcPct val="90000"/>
              </a:lnSpc>
              <a:spcBef>
                <a:spcPts val="1000"/>
              </a:spcBef>
              <a:spcAft>
                <a:spcPts val="600"/>
              </a:spcAft>
            </a:pPr>
            <a:r>
              <a:rPr lang="en-US" sz="2000" dirty="0">
                <a:solidFill>
                  <a:schemeClr val="tx1"/>
                </a:solidFill>
              </a:rPr>
              <a:t>Return to the Disaster Challenge Map.</a:t>
            </a:r>
            <a:endParaRPr lang="en-US" sz="2000">
              <a:solidFill>
                <a:schemeClr val="tx1"/>
              </a:solidFill>
            </a:endParaRPr>
          </a:p>
        </p:txBody>
      </p:sp>
      <p:sp>
        <p:nvSpPr>
          <p:cNvPr id="38" name="Freeform: Shape 3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34DEBA-A410-4F38-ACF8-D7338F4CF73F}"/>
              </a:ext>
            </a:extLst>
          </p:cNvPr>
          <p:cNvPicPr>
            <a:picLocks noChangeAspect="1"/>
          </p:cNvPicPr>
          <p:nvPr/>
        </p:nvPicPr>
        <p:blipFill rotWithShape="1">
          <a:blip r:embed="rId3">
            <a:extLst>
              <a:ext uri="{28A0092B-C50C-407E-A947-70E740481C1C}">
                <a14:useLocalDpi xmlns:a14="http://schemas.microsoft.com/office/drawing/2010/main" val="0"/>
              </a:ext>
            </a:extLst>
          </a:blip>
          <a:srcRect t="13380" r="2" b="2535"/>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312195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2513" y="1280278"/>
            <a:ext cx="3911762" cy="3887982"/>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898944" y="1654608"/>
            <a:ext cx="5781857" cy="3139321"/>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r>
              <a:rPr lang="en-US" dirty="0">
                <a:latin typeface="Comic Sans MS" panose="030F0702030302020204" pitchFamily="66" charset="0"/>
              </a:rPr>
              <a:t>During a heat wave, do not use an electric fan! Fans can increase your risk of contracting a heat-related illness, because while the air flow created by fans may give you the impression that you’re cooling down, they do not reduce your body temperature.</a:t>
            </a:r>
          </a:p>
          <a:p>
            <a:endParaRPr lang="en-US" dirty="0">
              <a:latin typeface="Comic Sans MS" panose="030F0702030302020204" pitchFamily="66" charset="0"/>
            </a:endParaRPr>
          </a:p>
          <a:p>
            <a:r>
              <a:rPr lang="en-US" dirty="0">
                <a:latin typeface="Comic Sans MS" panose="030F0702030302020204" pitchFamily="66" charset="0"/>
              </a:rPr>
              <a:t>Do not open windows, as that will allow hot air from outside to enter your home and increase the indoor temperature.</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10341744" y="5901163"/>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1306876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297" y="1547830"/>
            <a:ext cx="3785350" cy="3762339"/>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4287171" y="685579"/>
            <a:ext cx="5781857" cy="5909310"/>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r>
              <a:rPr lang="en-US" dirty="0">
                <a:latin typeface="Comic Sans MS" panose="030F0702030302020204" pitchFamily="66" charset="0"/>
              </a:rPr>
              <a:t>During a heat wave, if you’re outside, you should stay in shaded areas. However, it is not advisable to go outside during a heat wave unless absolutely necessary. </a:t>
            </a:r>
          </a:p>
          <a:p>
            <a:endParaRPr lang="en-US" dirty="0">
              <a:latin typeface="Comic Sans MS" panose="030F0702030302020204" pitchFamily="66" charset="0"/>
            </a:endParaRPr>
          </a:p>
          <a:p>
            <a:r>
              <a:rPr lang="en-US" dirty="0">
                <a:latin typeface="Comic Sans MS" panose="030F0702030302020204" pitchFamily="66" charset="0"/>
              </a:rPr>
              <a:t>Simply covering your windows with foil will not help. </a:t>
            </a:r>
          </a:p>
          <a:p>
            <a:endParaRPr lang="en-US" dirty="0">
              <a:latin typeface="Comic Sans MS" panose="030F0702030302020204" pitchFamily="66" charset="0"/>
            </a:endParaRPr>
          </a:p>
          <a:p>
            <a:r>
              <a:rPr lang="en-US" dirty="0">
                <a:latin typeface="Comic Sans MS" panose="030F0702030302020204" pitchFamily="66" charset="0"/>
              </a:rPr>
              <a:t>You would need to cover a large piece of cardboard with foil and place it over windows, in order to reflect heat away from your home.</a:t>
            </a:r>
          </a:p>
          <a:p>
            <a:endParaRPr lang="en-US" dirty="0">
              <a:latin typeface="Comic Sans MS" panose="030F0702030302020204" pitchFamily="66" charset="0"/>
            </a:endParaRPr>
          </a:p>
          <a:p>
            <a:r>
              <a:rPr lang="en-US" dirty="0">
                <a:latin typeface="Comic Sans MS" panose="030F0702030302020204" pitchFamily="66" charset="0"/>
              </a:rPr>
              <a:t>Sports drinks – with salt and sugar – should only be drunk if you are experiencing a heat-related illness.</a:t>
            </a:r>
          </a:p>
          <a:p>
            <a:endParaRPr lang="en-US" dirty="0">
              <a:latin typeface="Comic Sans MS" panose="030F0702030302020204" pitchFamily="66" charset="0"/>
            </a:endParaRPr>
          </a:p>
          <a:p>
            <a:r>
              <a:rPr lang="en-US" dirty="0">
                <a:latin typeface="Comic Sans MS" panose="030F0702030302020204" pitchFamily="66" charset="0"/>
              </a:rPr>
              <a:t>Exercise should be avoided, to prevent your body temperature from rising.</a:t>
            </a:r>
          </a:p>
          <a:p>
            <a:endParaRPr lang="en-US" dirty="0">
              <a:latin typeface="Comic Sans MS" panose="030F0702030302020204" pitchFamily="66" charset="0"/>
            </a:endParaRPr>
          </a:p>
          <a:p>
            <a:r>
              <a:rPr lang="en-US" dirty="0">
                <a:latin typeface="Comic Sans MS" panose="030F0702030302020204" pitchFamily="66" charset="0"/>
              </a:rPr>
              <a:t>When it’s hot, taking room-temperature or warmer baths can increase your body temperature.</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10341744" y="5901163"/>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3123596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Blank 3">
            <a:hlinkClick r:id="rId4" action="ppaction://hlinksldjump" highlightClick="1"/>
            <a:extLst>
              <a:ext uri="{FF2B5EF4-FFF2-40B4-BE49-F238E27FC236}">
                <a16:creationId xmlns:a16="http://schemas.microsoft.com/office/drawing/2014/main" id="{EC482ECA-F04F-4B87-A99E-37E65F6988EE}"/>
              </a:ext>
            </a:extLst>
          </p:cNvPr>
          <p:cNvSpPr/>
          <p:nvPr/>
        </p:nvSpPr>
        <p:spPr>
          <a:xfrm>
            <a:off x="10175207" y="5901239"/>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Ready!</a:t>
            </a:r>
          </a:p>
        </p:txBody>
      </p:sp>
      <p:pic>
        <p:nvPicPr>
          <p:cNvPr id="6" name="Picture 5" descr="A close up of a screen&#10;&#10;Description automatically generated">
            <a:extLst>
              <a:ext uri="{FF2B5EF4-FFF2-40B4-BE49-F238E27FC236}">
                <a16:creationId xmlns:a16="http://schemas.microsoft.com/office/drawing/2014/main" id="{C525D523-5798-4629-AFC2-08E45EBD6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077" y="1313733"/>
            <a:ext cx="2657846" cy="5144218"/>
          </a:xfrm>
          <a:prstGeom prst="rect">
            <a:avLst/>
          </a:prstGeom>
        </p:spPr>
      </p:pic>
      <p:pic>
        <p:nvPicPr>
          <p:cNvPr id="7" name="181325__boulderdamstudios__local-area-emergency">
            <a:hlinkClick r:id="" action="ppaction://media"/>
            <a:extLst>
              <a:ext uri="{FF2B5EF4-FFF2-40B4-BE49-F238E27FC236}">
                <a16:creationId xmlns:a16="http://schemas.microsoft.com/office/drawing/2014/main" id="{AF8C8C51-B671-423B-8627-4A8BD40B7D77}"/>
              </a:ext>
            </a:extLst>
          </p:cNvPr>
          <p:cNvPicPr>
            <a:picLocks noChangeAspect="1"/>
          </p:cNvPicPr>
          <p:nvPr>
            <a:audioFile r:link="rId1"/>
            <p:extLst>
              <p:ext uri="{DAA4B4D4-6D71-4841-9C94-3DE7FCFB9230}">
                <p14:media xmlns:p14="http://schemas.microsoft.com/office/powerpoint/2010/main" r:embed="rId2">
                  <p14:trim end="6252.6984"/>
                </p14:media>
              </p:ext>
            </p:extLst>
          </p:nvPr>
        </p:nvPicPr>
        <p:blipFill>
          <a:blip r:embed="rId6"/>
          <a:stretch>
            <a:fillRect/>
          </a:stretch>
        </p:blipFill>
        <p:spPr>
          <a:xfrm>
            <a:off x="5791200" y="4224338"/>
            <a:ext cx="609600" cy="609600"/>
          </a:xfrm>
          <a:prstGeom prst="rect">
            <a:avLst/>
          </a:prstGeom>
        </p:spPr>
      </p:pic>
      <p:sp>
        <p:nvSpPr>
          <p:cNvPr id="9" name="Title 8">
            <a:extLst>
              <a:ext uri="{FF2B5EF4-FFF2-40B4-BE49-F238E27FC236}">
                <a16:creationId xmlns:a16="http://schemas.microsoft.com/office/drawing/2014/main" id="{84460A5E-FEBB-4FD5-A54B-988115CC8A8F}"/>
              </a:ext>
            </a:extLst>
          </p:cNvPr>
          <p:cNvSpPr>
            <a:spLocks noGrp="1"/>
          </p:cNvSpPr>
          <p:nvPr>
            <p:ph type="title"/>
          </p:nvPr>
        </p:nvSpPr>
        <p:spPr>
          <a:xfrm>
            <a:off x="838200" y="365126"/>
            <a:ext cx="10515600" cy="670252"/>
          </a:xfrm>
        </p:spPr>
        <p:txBody>
          <a:bodyPr>
            <a:noAutofit/>
          </a:bodyPr>
          <a:lstStyle/>
          <a:p>
            <a:pPr algn="ctr"/>
            <a:r>
              <a:rPr lang="en-US" sz="9600" b="1" dirty="0">
                <a:solidFill>
                  <a:srgbClr val="FF0000"/>
                </a:solidFill>
                <a:latin typeface="Angsana New" panose="02020603050405020304" pitchFamily="18" charset="-34"/>
                <a:cs typeface="Angsana New" panose="02020603050405020304" pitchFamily="18" charset="-34"/>
              </a:rPr>
              <a:t>WILDFIRE</a:t>
            </a:r>
          </a:p>
        </p:txBody>
      </p:sp>
    </p:spTree>
    <p:extLst>
      <p:ext uri="{BB962C8B-B14F-4D97-AF65-F5344CB8AC3E}">
        <p14:creationId xmlns:p14="http://schemas.microsoft.com/office/powerpoint/2010/main" val="10559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A82A947-9962-4B80-80EB-4AE10492C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857" y="476619"/>
            <a:ext cx="8314286" cy="5904762"/>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CE674ECB-88D8-4BC4-8666-20FF663EC4A3}"/>
              </a:ext>
            </a:extLst>
          </p:cNvPr>
          <p:cNvSpPr/>
          <p:nvPr/>
        </p:nvSpPr>
        <p:spPr>
          <a:xfrm>
            <a:off x="10726153" y="5819907"/>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16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C0B3-4D15-4778-8027-27BFADFC2E02}"/>
              </a:ext>
            </a:extLst>
          </p:cNvPr>
          <p:cNvSpPr>
            <a:spLocks noGrp="1"/>
          </p:cNvSpPr>
          <p:nvPr>
            <p:ph type="title"/>
          </p:nvPr>
        </p:nvSpPr>
        <p:spPr>
          <a:xfrm>
            <a:off x="760120" y="41259"/>
            <a:ext cx="10515600" cy="865681"/>
          </a:xfrm>
        </p:spPr>
        <p:txBody>
          <a:bodyPr>
            <a:normAutofit/>
          </a:bodyPr>
          <a:lstStyle/>
          <a:p>
            <a:pPr algn="ctr"/>
            <a:r>
              <a:rPr lang="en-US" sz="2000" b="1" dirty="0">
                <a:solidFill>
                  <a:srgbClr val="C00000"/>
                </a:solidFill>
                <a:latin typeface="Comic Sans MS" panose="030F0702030302020204" pitchFamily="66" charset="0"/>
              </a:rPr>
              <a:t>You have </a:t>
            </a:r>
            <a:r>
              <a:rPr lang="en-US" sz="2000" b="1" i="1" dirty="0">
                <a:solidFill>
                  <a:srgbClr val="C00000"/>
                </a:solidFill>
                <a:latin typeface="Comic Sans MS" panose="030F0702030302020204" pitchFamily="66" charset="0"/>
              </a:rPr>
              <a:t>45 seconds </a:t>
            </a:r>
            <a:r>
              <a:rPr lang="en-US" sz="2000" b="1" dirty="0">
                <a:solidFill>
                  <a:srgbClr val="C00000"/>
                </a:solidFill>
                <a:latin typeface="Comic Sans MS" panose="030F0702030302020204" pitchFamily="66" charset="0"/>
              </a:rPr>
              <a:t>to choose the BEST Havoc Pack to survive a Wildfire!</a:t>
            </a:r>
          </a:p>
        </p:txBody>
      </p:sp>
      <p:pic>
        <p:nvPicPr>
          <p:cNvPr id="9" name="45 second timer">
            <a:hlinkClick r:id="" action="ppaction://media"/>
            <a:extLst>
              <a:ext uri="{FF2B5EF4-FFF2-40B4-BE49-F238E27FC236}">
                <a16:creationId xmlns:a16="http://schemas.microsoft.com/office/drawing/2014/main" id="{7BA4272C-6B00-4FB4-91EB-B87C02F709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58590" y="5320642"/>
            <a:ext cx="1074821" cy="1074821"/>
          </a:xfrm>
          <a:prstGeom prst="rect">
            <a:avLst/>
          </a:prstGeom>
        </p:spPr>
      </p:pic>
      <p:sp>
        <p:nvSpPr>
          <p:cNvPr id="16" name="Action Button: Blank 15">
            <a:hlinkClick r:id="rId5" action="ppaction://hlinksldjump" highlightClick="1"/>
            <a:extLst>
              <a:ext uri="{FF2B5EF4-FFF2-40B4-BE49-F238E27FC236}">
                <a16:creationId xmlns:a16="http://schemas.microsoft.com/office/drawing/2014/main" id="{2C74F87C-AB2F-46A1-A526-3012E2E2C066}"/>
              </a:ext>
            </a:extLst>
          </p:cNvPr>
          <p:cNvSpPr/>
          <p:nvPr/>
        </p:nvSpPr>
        <p:spPr>
          <a:xfrm>
            <a:off x="96253" y="2459846"/>
            <a:ext cx="3453364" cy="4085432"/>
          </a:xfrm>
          <a:prstGeom prst="actionButtonBlank">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Blank 26">
            <a:hlinkClick r:id="rId7" action="ppaction://hlinksldjump" highlightClick="1"/>
            <a:extLst>
              <a:ext uri="{FF2B5EF4-FFF2-40B4-BE49-F238E27FC236}">
                <a16:creationId xmlns:a16="http://schemas.microsoft.com/office/drawing/2014/main" id="{23598BB4-165E-4232-9687-C35EEA2F7A7B}"/>
              </a:ext>
            </a:extLst>
          </p:cNvPr>
          <p:cNvSpPr/>
          <p:nvPr/>
        </p:nvSpPr>
        <p:spPr>
          <a:xfrm>
            <a:off x="4291238" y="906940"/>
            <a:ext cx="3453364" cy="4085432"/>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Blank 28">
            <a:hlinkClick r:id="rId9" action="ppaction://hlinksldjump" highlightClick="1"/>
            <a:extLst>
              <a:ext uri="{FF2B5EF4-FFF2-40B4-BE49-F238E27FC236}">
                <a16:creationId xmlns:a16="http://schemas.microsoft.com/office/drawing/2014/main" id="{4358E942-136D-4BAE-A552-645270F96BB3}"/>
              </a:ext>
            </a:extLst>
          </p:cNvPr>
          <p:cNvSpPr/>
          <p:nvPr/>
        </p:nvSpPr>
        <p:spPr>
          <a:xfrm>
            <a:off x="8642385" y="2459846"/>
            <a:ext cx="3453364" cy="4085432"/>
          </a:xfrm>
          <a:prstGeom prst="actionButtonBlank">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22699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E4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442F90-7B53-448B-9E4C-BE30B87F98E2}"/>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lnSpc>
                <a:spcPct val="90000"/>
              </a:lnSpc>
              <a:spcBef>
                <a:spcPct val="0"/>
              </a:spcBef>
              <a:spcAft>
                <a:spcPts val="600"/>
              </a:spcAft>
            </a:pPr>
            <a:r>
              <a:rPr lang="en-US" sz="2600" b="1" kern="1200">
                <a:solidFill>
                  <a:srgbClr val="FFFFFF"/>
                </a:solidFill>
                <a:latin typeface="+mj-lt"/>
                <a:ea typeface="+mj-ea"/>
                <a:cs typeface="+mj-cs"/>
              </a:rPr>
              <a:t>You ran out of time . . . try again.</a:t>
            </a:r>
          </a:p>
        </p:txBody>
      </p:sp>
      <p:pic>
        <p:nvPicPr>
          <p:cNvPr id="3" name="Picture 2" descr="A picture containing umbrella&#10;&#10;Description automatically generated">
            <a:extLst>
              <a:ext uri="{FF2B5EF4-FFF2-40B4-BE49-F238E27FC236}">
                <a16:creationId xmlns:a16="http://schemas.microsoft.com/office/drawing/2014/main" id="{520B9F2A-2FE6-4D23-A4EA-D584FB2B1884}"/>
              </a:ext>
            </a:extLst>
          </p:cNvPr>
          <p:cNvPicPr>
            <a:picLocks noChangeAspect="1"/>
          </p:cNvPicPr>
          <p:nvPr/>
        </p:nvPicPr>
        <p:blipFill rotWithShape="1">
          <a:blip r:embed="rId2">
            <a:extLst>
              <a:ext uri="{28A0092B-C50C-407E-A947-70E740481C1C}">
                <a14:useLocalDpi xmlns:a14="http://schemas.microsoft.com/office/drawing/2010/main" val="0"/>
              </a:ext>
            </a:extLst>
          </a:blip>
          <a:srcRect l="2362" r="11004" b="2"/>
          <a:stretch/>
        </p:blipFill>
        <p:spPr>
          <a:xfrm>
            <a:off x="5490169" y="961812"/>
            <a:ext cx="4285061" cy="4930987"/>
          </a:xfrm>
          <a:prstGeom prst="rect">
            <a:avLst/>
          </a:prstGeom>
        </p:spPr>
      </p:pic>
      <p:sp>
        <p:nvSpPr>
          <p:cNvPr id="18" name="Action Button: Blank 17">
            <a:hlinkClick r:id="rId3" action="ppaction://hlinksldjump" highlightClick="1"/>
            <a:extLst>
              <a:ext uri="{FF2B5EF4-FFF2-40B4-BE49-F238E27FC236}">
                <a16:creationId xmlns:a16="http://schemas.microsoft.com/office/drawing/2014/main" id="{52BFB4D4-D953-489E-A81F-BB9F8A4EF926}"/>
              </a:ext>
            </a:extLst>
          </p:cNvPr>
          <p:cNvSpPr/>
          <p:nvPr/>
        </p:nvSpPr>
        <p:spPr>
          <a:xfrm>
            <a:off x="10382049" y="5882821"/>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Try Again</a:t>
            </a:r>
            <a:endParaRPr lang="en-US"/>
          </a:p>
        </p:txBody>
      </p:sp>
    </p:spTree>
    <p:extLst>
      <p:ext uri="{BB962C8B-B14F-4D97-AF65-F5344CB8AC3E}">
        <p14:creationId xmlns:p14="http://schemas.microsoft.com/office/powerpoint/2010/main" val="3966559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ame, room&#10;&#10;Description automatically generated">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292" y="1226195"/>
            <a:ext cx="3887708" cy="3875856"/>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469857" y="624967"/>
            <a:ext cx="6835704" cy="5909310"/>
          </a:xfrm>
          <a:prstGeom prst="rect">
            <a:avLst/>
          </a:prstGeom>
          <a:noFill/>
        </p:spPr>
        <p:txBody>
          <a:bodyPr wrap="square" rtlCol="0">
            <a:spAutoFit/>
          </a:bodyPr>
          <a:lstStyle/>
          <a:p>
            <a:r>
              <a:rPr lang="en-US" dirty="0">
                <a:latin typeface="Comic Sans MS" panose="030F0702030302020204" pitchFamily="66" charset="0"/>
              </a:rPr>
              <a:t>Excellent! You picked the correct Havoc Pack!</a:t>
            </a:r>
          </a:p>
          <a:p>
            <a:endParaRPr lang="en-US" dirty="0">
              <a:latin typeface="Comic Sans MS" panose="030F0702030302020204" pitchFamily="66" charset="0"/>
            </a:endParaRPr>
          </a:p>
          <a:p>
            <a:r>
              <a:rPr lang="en-US" dirty="0">
                <a:latin typeface="Comic Sans MS" panose="030F0702030302020204" pitchFamily="66" charset="0"/>
              </a:rPr>
              <a:t>When there is a wildfire in your area, the </a:t>
            </a:r>
            <a:r>
              <a:rPr lang="en-US" b="1" dirty="0">
                <a:latin typeface="Comic Sans MS" panose="030F0702030302020204" pitchFamily="66" charset="0"/>
              </a:rPr>
              <a:t>BEST</a:t>
            </a:r>
            <a:r>
              <a:rPr lang="en-US" dirty="0">
                <a:latin typeface="Comic Sans MS" panose="030F0702030302020204" pitchFamily="66" charset="0"/>
              </a:rPr>
              <a:t> things you can do are:</a:t>
            </a:r>
          </a:p>
          <a:p>
            <a:endParaRPr lang="en-US" dirty="0">
              <a:latin typeface="Comic Sans MS" panose="030F0702030302020204" pitchFamily="66" charset="0"/>
            </a:endParaRPr>
          </a:p>
          <a:p>
            <a:pPr marL="342900" indent="-342900">
              <a:buFont typeface="+mj-lt"/>
              <a:buAutoNum type="arabicPeriod"/>
            </a:pPr>
            <a:r>
              <a:rPr lang="en-US" dirty="0">
                <a:latin typeface="Comic Sans MS" panose="030F0702030302020204" pitchFamily="66" charset="0"/>
              </a:rPr>
              <a:t>Make sure to sign up for emergency alerts.</a:t>
            </a:r>
          </a:p>
          <a:p>
            <a:pPr marL="342900" indent="-342900">
              <a:buFont typeface="+mj-lt"/>
              <a:buAutoNum type="arabicPeriod"/>
            </a:pPr>
            <a:endParaRPr lang="en-US" dirty="0">
              <a:latin typeface="Comic Sans MS" panose="030F0702030302020204" pitchFamily="66" charset="0"/>
            </a:endParaRPr>
          </a:p>
          <a:p>
            <a:pPr marL="342900" indent="-342900">
              <a:buFont typeface="+mj-lt"/>
              <a:buAutoNum type="arabicPeriod"/>
            </a:pPr>
            <a:r>
              <a:rPr lang="en-US" dirty="0">
                <a:latin typeface="Comic Sans MS" panose="030F0702030302020204" pitchFamily="66" charset="0"/>
              </a:rPr>
              <a:t>Make an emergency kit with item you will need, such as clothing, prescriptions, and pet supplies (if you have pets).</a:t>
            </a:r>
          </a:p>
          <a:p>
            <a:pPr marL="342900" indent="-342900">
              <a:buFont typeface="+mj-lt"/>
              <a:buAutoNum type="arabicPeriod"/>
            </a:pPr>
            <a:endParaRPr lang="en-US" dirty="0">
              <a:latin typeface="Comic Sans MS" panose="030F0702030302020204" pitchFamily="66" charset="0"/>
            </a:endParaRPr>
          </a:p>
          <a:p>
            <a:pPr marL="342900" indent="-342900">
              <a:buFont typeface="+mj-lt"/>
              <a:buAutoNum type="arabicPeriod"/>
            </a:pPr>
            <a:r>
              <a:rPr lang="en-US" dirty="0">
                <a:latin typeface="Comic Sans MS" panose="030F0702030302020204" pitchFamily="66" charset="0"/>
              </a:rPr>
              <a:t>Evacuate immediately, using the safest escape route available, and go to an area with low levels of smoke.</a:t>
            </a:r>
          </a:p>
          <a:p>
            <a:pPr marL="342900" indent="-342900">
              <a:buFont typeface="+mj-lt"/>
              <a:buAutoNum type="arabicPeriod"/>
            </a:pPr>
            <a:endParaRPr lang="en-US" dirty="0">
              <a:latin typeface="Comic Sans MS" panose="030F0702030302020204" pitchFamily="66" charset="0"/>
            </a:endParaRPr>
          </a:p>
          <a:p>
            <a:pPr marL="342900" indent="-342900">
              <a:buFont typeface="+mj-lt"/>
              <a:buAutoNum type="arabicPeriod"/>
            </a:pPr>
            <a:r>
              <a:rPr lang="en-US" dirty="0">
                <a:latin typeface="Comic Sans MS" panose="030F0702030302020204" pitchFamily="66" charset="0"/>
              </a:rPr>
              <a:t>Have digital copies of important documents such as your birth certificate, passport, insurance cards, etc.</a:t>
            </a:r>
          </a:p>
          <a:p>
            <a:pPr marL="342900" indent="-342900">
              <a:buFont typeface="+mj-lt"/>
              <a:buAutoNum type="arabicPeriod"/>
            </a:pPr>
            <a:endParaRPr lang="en-US" dirty="0">
              <a:latin typeface="Comic Sans MS" panose="030F0702030302020204" pitchFamily="66" charset="0"/>
            </a:endParaRPr>
          </a:p>
          <a:p>
            <a:pPr marL="342900" indent="-342900">
              <a:buFont typeface="+mj-lt"/>
              <a:buAutoNum type="arabicPeriod"/>
            </a:pPr>
            <a:r>
              <a:rPr lang="en-US" dirty="0">
                <a:latin typeface="Comic Sans MS" panose="030F0702030302020204" pitchFamily="66" charset="0"/>
              </a:rPr>
              <a:t>If you are trapped in place, call 911 and turn on house lights to help first responders find you.</a:t>
            </a:r>
          </a:p>
          <a:p>
            <a:pPr marL="342900" indent="-342900">
              <a:buFont typeface="+mj-lt"/>
              <a:buAutoNum type="arabicPeriod"/>
            </a:pPr>
            <a:endParaRPr lang="en-US" dirty="0">
              <a:latin typeface="Comic Sans MS" panose="030F0702030302020204" pitchFamily="66" charset="0"/>
            </a:endParaRPr>
          </a:p>
          <a:p>
            <a:pPr marL="342900" indent="-342900">
              <a:buFont typeface="+mj-lt"/>
              <a:buAutoNum type="arabicPeriod"/>
            </a:pPr>
            <a:r>
              <a:rPr lang="en-US" dirty="0">
                <a:latin typeface="Comic Sans MS" panose="030F0702030302020204" pitchFamily="66" charset="0"/>
              </a:rPr>
              <a:t>Wear a N95 respirator to avoid breathing in smoke and ash.</a:t>
            </a:r>
          </a:p>
        </p:txBody>
      </p:sp>
      <p:sp>
        <p:nvSpPr>
          <p:cNvPr id="16" name="Action Button: Go Forward or Next 15">
            <a:hlinkClick r:id="" action="ppaction://hlinkshowjump?jump=nextslide" highlightClick="1"/>
            <a:extLst>
              <a:ext uri="{FF2B5EF4-FFF2-40B4-BE49-F238E27FC236}">
                <a16:creationId xmlns:a16="http://schemas.microsoft.com/office/drawing/2014/main" id="{79DB3D39-F031-467D-9A50-3E693FFBB208}"/>
              </a:ext>
            </a:extLst>
          </p:cNvPr>
          <p:cNvSpPr/>
          <p:nvPr/>
        </p:nvSpPr>
        <p:spPr>
          <a:xfrm>
            <a:off x="10726153" y="5819907"/>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765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8DA5AD-A4FA-4908-9CAA-D90DBA4A1325}"/>
              </a:ext>
            </a:extLst>
          </p:cNvPr>
          <p:cNvSpPr txBox="1"/>
          <p:nvPr/>
        </p:nvSpPr>
        <p:spPr>
          <a:xfrm>
            <a:off x="6096000" y="3187267"/>
            <a:ext cx="5319433" cy="2076333"/>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100" b="1" dirty="0">
                <a:latin typeface="+mj-lt"/>
                <a:ea typeface="+mj-ea"/>
                <a:cs typeface="+mj-cs"/>
              </a:rPr>
              <a:t>Congratulations! You’ve survived your third Disaster Challenge!</a:t>
            </a:r>
          </a:p>
        </p:txBody>
      </p:sp>
      <p:sp>
        <p:nvSpPr>
          <p:cNvPr id="17" name="Action Button: Blank 16">
            <a:hlinkClick r:id="rId2" action="ppaction://hlinksldjump" highlightClick="1"/>
            <a:extLst>
              <a:ext uri="{FF2B5EF4-FFF2-40B4-BE49-F238E27FC236}">
                <a16:creationId xmlns:a16="http://schemas.microsoft.com/office/drawing/2014/main" id="{96FF70CD-DD2A-47A3-97EB-4998D63400EA}"/>
              </a:ext>
            </a:extLst>
          </p:cNvPr>
          <p:cNvSpPr/>
          <p:nvPr/>
        </p:nvSpPr>
        <p:spPr>
          <a:xfrm>
            <a:off x="9982201" y="5675311"/>
            <a:ext cx="1892968" cy="97218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defTabSz="914400">
              <a:lnSpc>
                <a:spcPct val="90000"/>
              </a:lnSpc>
              <a:spcBef>
                <a:spcPts val="1000"/>
              </a:spcBef>
              <a:spcAft>
                <a:spcPts val="600"/>
              </a:spcAft>
            </a:pPr>
            <a:r>
              <a:rPr lang="en-US" sz="2000" dirty="0">
                <a:solidFill>
                  <a:schemeClr val="tx1"/>
                </a:solidFill>
              </a:rPr>
              <a:t>Return to the Disaster Challenge Map.</a:t>
            </a:r>
          </a:p>
        </p:txBody>
      </p:sp>
      <p:sp>
        <p:nvSpPr>
          <p:cNvPr id="33" name="Freeform: Shape 32">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34DEBA-A410-4F38-ACF8-D7338F4CF73F}"/>
              </a:ext>
            </a:extLst>
          </p:cNvPr>
          <p:cNvPicPr>
            <a:picLocks noChangeAspect="1"/>
          </p:cNvPicPr>
          <p:nvPr/>
        </p:nvPicPr>
        <p:blipFill rotWithShape="1">
          <a:blip r:embed="rId3">
            <a:extLst>
              <a:ext uri="{28A0092B-C50C-407E-A947-70E740481C1C}">
                <a14:useLocalDpi xmlns:a14="http://schemas.microsoft.com/office/drawing/2010/main" val="0"/>
              </a:ext>
            </a:extLst>
          </a:blip>
          <a:srcRect t="2481" r="-1" b="-1"/>
          <a:stretch/>
        </p:blipFill>
        <p:spPr>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10080399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17152" y="150368"/>
            <a:ext cx="3630532" cy="3608462"/>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123825" y="3973142"/>
            <a:ext cx="11944350" cy="2308324"/>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pPr marL="285750" indent="-285750">
              <a:buFont typeface="Wingdings" panose="05000000000000000000" pitchFamily="2" charset="2"/>
              <a:buChar char="Ø"/>
            </a:pPr>
            <a:r>
              <a:rPr lang="en-US" dirty="0">
                <a:latin typeface="Comic Sans MS" panose="030F0702030302020204" pitchFamily="66" charset="0"/>
              </a:rPr>
              <a:t>A bandana or handkerchief will not help you avoid breathing in smoke and ash. </a:t>
            </a:r>
          </a:p>
          <a:p>
            <a:pPr marL="285750" indent="-285750">
              <a:buFont typeface="Wingdings" panose="05000000000000000000" pitchFamily="2" charset="2"/>
              <a:buChar char="Ø"/>
            </a:pPr>
            <a:endParaRPr lang="en-US" dirty="0">
              <a:latin typeface="Comic Sans MS" panose="030F0702030302020204" pitchFamily="66" charset="0"/>
            </a:endParaRPr>
          </a:p>
          <a:p>
            <a:pPr marL="285750" indent="-285750">
              <a:buFont typeface="Wingdings" panose="05000000000000000000" pitchFamily="2" charset="2"/>
              <a:buChar char="Ø"/>
            </a:pPr>
            <a:r>
              <a:rPr lang="en-US" dirty="0">
                <a:latin typeface="Comic Sans MS" panose="030F0702030302020204" pitchFamily="66" charset="0"/>
              </a:rPr>
              <a:t>Do not wait to evacuate!</a:t>
            </a:r>
          </a:p>
          <a:p>
            <a:pPr marL="285750" indent="-285750">
              <a:buFont typeface="Wingdings" panose="05000000000000000000" pitchFamily="2" charset="2"/>
              <a:buChar char="Ø"/>
            </a:pPr>
            <a:endParaRPr lang="en-US" dirty="0">
              <a:latin typeface="Comic Sans MS" panose="030F0702030302020204" pitchFamily="66" charset="0"/>
            </a:endParaRPr>
          </a:p>
          <a:p>
            <a:pPr marL="285750" indent="-285750">
              <a:buFont typeface="Wingdings" panose="05000000000000000000" pitchFamily="2" charset="2"/>
              <a:buChar char="Ø"/>
            </a:pPr>
            <a:r>
              <a:rPr lang="en-US" dirty="0">
                <a:latin typeface="Comic Sans MS" panose="030F0702030302020204" pitchFamily="66" charset="0"/>
              </a:rPr>
              <a:t>Closed windows and doors will not keep fire out; they will not prevent all smoke and ash from entering your home. </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9328250" y="1676243"/>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64466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993" y="271462"/>
            <a:ext cx="3047400" cy="3028875"/>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3989305" y="1730676"/>
            <a:ext cx="7945702" cy="2862322"/>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pPr marL="285750" indent="-285750">
              <a:buFont typeface="Wingdings" panose="05000000000000000000" pitchFamily="2" charset="2"/>
              <a:buChar char="Ø"/>
            </a:pPr>
            <a:r>
              <a:rPr lang="en-US" dirty="0">
                <a:latin typeface="Comic Sans MS" panose="030F0702030302020204" pitchFamily="66" charset="0"/>
              </a:rPr>
              <a:t>A cloth mask will not help you avoid breathing in smoke and ash. </a:t>
            </a:r>
          </a:p>
          <a:p>
            <a:pPr marL="285750" indent="-285750">
              <a:buFont typeface="Wingdings" panose="05000000000000000000" pitchFamily="2" charset="2"/>
              <a:buChar char="Ø"/>
            </a:pPr>
            <a:endParaRPr lang="en-US" dirty="0">
              <a:latin typeface="Comic Sans MS" panose="030F0702030302020204" pitchFamily="66" charset="0"/>
            </a:endParaRPr>
          </a:p>
          <a:p>
            <a:pPr marL="285750" indent="-285750">
              <a:buFont typeface="Wingdings" panose="05000000000000000000" pitchFamily="2" charset="2"/>
              <a:buChar char="Ø"/>
            </a:pPr>
            <a:r>
              <a:rPr lang="en-US" dirty="0">
                <a:latin typeface="Comic Sans MS" panose="030F0702030302020204" pitchFamily="66" charset="0"/>
              </a:rPr>
              <a:t>In most cases, fire resistant safes cannot withstand the heat from a wildfire and important documents will burn. </a:t>
            </a:r>
          </a:p>
          <a:p>
            <a:pPr marL="285750" indent="-285750">
              <a:buFont typeface="Wingdings" panose="05000000000000000000" pitchFamily="2" charset="2"/>
              <a:buChar char="Ø"/>
            </a:pPr>
            <a:endParaRPr lang="en-US" dirty="0">
              <a:latin typeface="Comic Sans MS" panose="030F0702030302020204" pitchFamily="66" charset="0"/>
            </a:endParaRPr>
          </a:p>
          <a:p>
            <a:pPr marL="285750" indent="-285750">
              <a:buFont typeface="Wingdings" panose="05000000000000000000" pitchFamily="2" charset="2"/>
              <a:buChar char="Ø"/>
            </a:pPr>
            <a:r>
              <a:rPr lang="en-US" dirty="0">
                <a:latin typeface="Comic Sans MS" panose="030F0702030302020204" pitchFamily="66" charset="0"/>
              </a:rPr>
              <a:t>Do not wait to evacuate!</a:t>
            </a:r>
          </a:p>
          <a:p>
            <a:pPr marL="285750" indent="-285750">
              <a:buFont typeface="Wingdings" panose="05000000000000000000" pitchFamily="2" charset="2"/>
              <a:buChar char="Ø"/>
            </a:pPr>
            <a:endParaRPr lang="en-US" dirty="0">
              <a:latin typeface="Comic Sans MS" panose="030F0702030302020204" pitchFamily="66" charset="0"/>
            </a:endParaRPr>
          </a:p>
          <a:p>
            <a:pPr marL="285750" indent="-285750">
              <a:buFont typeface="Wingdings" panose="05000000000000000000" pitchFamily="2" charset="2"/>
              <a:buChar char="Ø"/>
            </a:pPr>
            <a:r>
              <a:rPr lang="en-US" dirty="0">
                <a:latin typeface="Comic Sans MS" panose="030F0702030302020204" pitchFamily="66" charset="0"/>
              </a:rPr>
              <a:t>Watering down nearby areas will not stop a wildfire.</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10341744" y="5901163"/>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1209117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2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4460A5E-FEBB-4FD5-A54B-988115CC8A8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PANDEMIC</a:t>
            </a:r>
          </a:p>
        </p:txBody>
      </p:sp>
      <p:pic>
        <p:nvPicPr>
          <p:cNvPr id="3" name="Picture 2" descr="A screenshot of a social media post&#10;&#10;Description automatically generated">
            <a:extLst>
              <a:ext uri="{FF2B5EF4-FFF2-40B4-BE49-F238E27FC236}">
                <a16:creationId xmlns:a16="http://schemas.microsoft.com/office/drawing/2014/main" id="{47C2B24F-D08F-416C-98D5-59B1439AC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903" y="251398"/>
            <a:ext cx="7482432" cy="6069191"/>
          </a:xfrm>
          <a:prstGeom prst="rect">
            <a:avLst/>
          </a:prstGeom>
        </p:spPr>
      </p:pic>
      <p:sp>
        <p:nvSpPr>
          <p:cNvPr id="4" name="Action Button: Blank 3">
            <a:hlinkClick r:id="" action="ppaction://hlinkshowjump?jump=nextslide" highlightClick="1"/>
            <a:extLst>
              <a:ext uri="{FF2B5EF4-FFF2-40B4-BE49-F238E27FC236}">
                <a16:creationId xmlns:a16="http://schemas.microsoft.com/office/drawing/2014/main" id="{EC482ECA-F04F-4B87-A99E-37E65F6988EE}"/>
              </a:ext>
            </a:extLst>
          </p:cNvPr>
          <p:cNvSpPr/>
          <p:nvPr/>
        </p:nvSpPr>
        <p:spPr>
          <a:xfrm>
            <a:off x="10175207" y="5901239"/>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I’m Ready!</a:t>
            </a:r>
            <a:endParaRPr lang="en-US"/>
          </a:p>
        </p:txBody>
      </p:sp>
    </p:spTree>
    <p:extLst>
      <p:ext uri="{BB962C8B-B14F-4D97-AF65-F5344CB8AC3E}">
        <p14:creationId xmlns:p14="http://schemas.microsoft.com/office/powerpoint/2010/main" val="1769811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D940-DF63-4515-897C-50ADA35EF0A5}"/>
              </a:ext>
            </a:extLst>
          </p:cNvPr>
          <p:cNvSpPr txBox="1">
            <a:spLocks/>
          </p:cNvSpPr>
          <p:nvPr/>
        </p:nvSpPr>
        <p:spPr>
          <a:xfrm>
            <a:off x="733926" y="227738"/>
            <a:ext cx="10515600" cy="486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00B0F0"/>
                </a:solidFill>
                <a:latin typeface="Comic Sans MS" panose="030F0702030302020204" pitchFamily="66" charset="0"/>
              </a:rPr>
              <a:t>You have </a:t>
            </a:r>
            <a:r>
              <a:rPr lang="en-US" sz="2000" b="1" i="1" dirty="0">
                <a:solidFill>
                  <a:srgbClr val="00B0F0"/>
                </a:solidFill>
                <a:latin typeface="Comic Sans MS" panose="030F0702030302020204" pitchFamily="66" charset="0"/>
              </a:rPr>
              <a:t>two minutes </a:t>
            </a:r>
            <a:r>
              <a:rPr lang="en-US" sz="2000" b="1" dirty="0">
                <a:solidFill>
                  <a:srgbClr val="00B0F0"/>
                </a:solidFill>
                <a:latin typeface="Comic Sans MS" panose="030F0702030302020204" pitchFamily="66" charset="0"/>
              </a:rPr>
              <a:t>to choose the BEST Havoc Pack to survive a Pandemic!</a:t>
            </a:r>
          </a:p>
        </p:txBody>
      </p:sp>
      <p:sp>
        <p:nvSpPr>
          <p:cNvPr id="3" name="Action Button: Blank 2">
            <a:hlinkClick r:id="rId4" action="ppaction://hlinksldjump" highlightClick="1"/>
            <a:extLst>
              <a:ext uri="{FF2B5EF4-FFF2-40B4-BE49-F238E27FC236}">
                <a16:creationId xmlns:a16="http://schemas.microsoft.com/office/drawing/2014/main" id="{9B08501C-1943-411D-92EE-7FC7997B37A9}"/>
              </a:ext>
            </a:extLst>
          </p:cNvPr>
          <p:cNvSpPr/>
          <p:nvPr/>
        </p:nvSpPr>
        <p:spPr>
          <a:xfrm>
            <a:off x="173205" y="906940"/>
            <a:ext cx="5714248" cy="2879248"/>
          </a:xfrm>
          <a:prstGeom prst="actionButtonBlank">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Blank 3">
            <a:hlinkClick r:id="rId6" action="ppaction://hlinksldjump" highlightClick="1"/>
            <a:extLst>
              <a:ext uri="{FF2B5EF4-FFF2-40B4-BE49-F238E27FC236}">
                <a16:creationId xmlns:a16="http://schemas.microsoft.com/office/drawing/2014/main" id="{0B369F25-A2F7-4B44-87D7-5CEF7EAEFB68}"/>
              </a:ext>
            </a:extLst>
          </p:cNvPr>
          <p:cNvSpPr/>
          <p:nvPr/>
        </p:nvSpPr>
        <p:spPr>
          <a:xfrm>
            <a:off x="6095999" y="906940"/>
            <a:ext cx="5714247" cy="2879248"/>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lank 4">
            <a:hlinkClick r:id="rId8" action="ppaction://hlinksldjump" highlightClick="1"/>
            <a:extLst>
              <a:ext uri="{FF2B5EF4-FFF2-40B4-BE49-F238E27FC236}">
                <a16:creationId xmlns:a16="http://schemas.microsoft.com/office/drawing/2014/main" id="{C04BC1BA-3266-4691-864E-A387F4C255F4}"/>
              </a:ext>
            </a:extLst>
          </p:cNvPr>
          <p:cNvSpPr/>
          <p:nvPr/>
        </p:nvSpPr>
        <p:spPr>
          <a:xfrm>
            <a:off x="3238876" y="3786188"/>
            <a:ext cx="5714246" cy="2879248"/>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mer">
            <a:hlinkClick r:id="" action="ppaction://media"/>
            <a:extLst>
              <a:ext uri="{FF2B5EF4-FFF2-40B4-BE49-F238E27FC236}">
                <a16:creationId xmlns:a16="http://schemas.microsoft.com/office/drawing/2014/main" id="{35D257F6-B789-4025-A224-F00410DDD6B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84099" y="4465391"/>
            <a:ext cx="1391621" cy="1391621"/>
          </a:xfrm>
          <a:prstGeom prst="rect">
            <a:avLst/>
          </a:prstGeom>
        </p:spPr>
      </p:pic>
    </p:spTree>
    <p:extLst>
      <p:ext uri="{BB962C8B-B14F-4D97-AF65-F5344CB8AC3E}">
        <p14:creationId xmlns:p14="http://schemas.microsoft.com/office/powerpoint/2010/main" val="203604511"/>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442F90-7B53-448B-9E4C-BE30B87F98E2}"/>
              </a:ext>
            </a:extLst>
          </p:cNvPr>
          <p:cNvSpPr txBox="1"/>
          <p:nvPr/>
        </p:nvSpPr>
        <p:spPr>
          <a:xfrm>
            <a:off x="6194716" y="739978"/>
            <a:ext cx="5334930" cy="3004145"/>
          </a:xfrm>
          <a:prstGeom prst="ellipse">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700" b="1">
                <a:latin typeface="+mj-lt"/>
                <a:ea typeface="+mj-ea"/>
                <a:cs typeface="+mj-cs"/>
              </a:rPr>
              <a:t>You ran out of time . . . try again.</a:t>
            </a:r>
          </a:p>
        </p:txBody>
      </p:sp>
      <p:sp>
        <p:nvSpPr>
          <p:cNvPr id="32" name="Freeform: Shape 3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3" name="Picture 2" descr="A picture containing umbrella&#10;&#10;Description automatically generated">
            <a:extLst>
              <a:ext uri="{FF2B5EF4-FFF2-40B4-BE49-F238E27FC236}">
                <a16:creationId xmlns:a16="http://schemas.microsoft.com/office/drawing/2014/main" id="{520B9F2A-2FE6-4D23-A4EA-D584FB2B1884}"/>
              </a:ext>
            </a:extLst>
          </p:cNvPr>
          <p:cNvPicPr>
            <a:picLocks noChangeAspect="1"/>
          </p:cNvPicPr>
          <p:nvPr/>
        </p:nvPicPr>
        <p:blipFill rotWithShape="1">
          <a:blip r:embed="rId2">
            <a:extLst>
              <a:ext uri="{28A0092B-C50C-407E-A947-70E740481C1C}">
                <a14:useLocalDpi xmlns:a14="http://schemas.microsoft.com/office/drawing/2010/main" val="0"/>
              </a:ext>
            </a:extLst>
          </a:blip>
          <a:srcRect r="307"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42" name="Freeform: Shape 4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Action Button: Blank 17">
            <a:hlinkClick r:id="rId3" action="ppaction://hlinksldjump" highlightClick="1"/>
            <a:extLst>
              <a:ext uri="{FF2B5EF4-FFF2-40B4-BE49-F238E27FC236}">
                <a16:creationId xmlns:a16="http://schemas.microsoft.com/office/drawing/2014/main" id="{52BFB4D4-D953-489E-A81F-BB9F8A4EF926}"/>
              </a:ext>
            </a:extLst>
          </p:cNvPr>
          <p:cNvSpPr/>
          <p:nvPr/>
        </p:nvSpPr>
        <p:spPr>
          <a:xfrm>
            <a:off x="10382049" y="5882821"/>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Try Again</a:t>
            </a:r>
            <a:endParaRPr lang="en-US"/>
          </a:p>
        </p:txBody>
      </p:sp>
    </p:spTree>
    <p:extLst>
      <p:ext uri="{BB962C8B-B14F-4D97-AF65-F5344CB8AC3E}">
        <p14:creationId xmlns:p14="http://schemas.microsoft.com/office/powerpoint/2010/main" val="2988526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ame, room&#10;&#10;Description automatically generated">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3653" y="2023130"/>
            <a:ext cx="2176463" cy="2134630"/>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85097" y="335845"/>
            <a:ext cx="9688556" cy="5509200"/>
          </a:xfrm>
          <a:prstGeom prst="rect">
            <a:avLst/>
          </a:prstGeom>
          <a:noFill/>
        </p:spPr>
        <p:txBody>
          <a:bodyPr wrap="square" rtlCol="0">
            <a:spAutoFit/>
          </a:bodyPr>
          <a:lstStyle/>
          <a:p>
            <a:r>
              <a:rPr lang="en-US" sz="1600" dirty="0">
                <a:latin typeface="Comic Sans MS" panose="030F0702030302020204" pitchFamily="66" charset="0"/>
              </a:rPr>
              <a:t>Good job! You picked the correct Havoc Pack!</a:t>
            </a:r>
          </a:p>
          <a:p>
            <a:endParaRPr lang="en-US" sz="1600" dirty="0">
              <a:latin typeface="Comic Sans MS" panose="030F0702030302020204" pitchFamily="66" charset="0"/>
            </a:endParaRPr>
          </a:p>
          <a:p>
            <a:r>
              <a:rPr lang="en-US" sz="1600" dirty="0">
                <a:latin typeface="Comic Sans MS" panose="030F0702030302020204" pitchFamily="66" charset="0"/>
              </a:rPr>
              <a:t>When there is a pandemic, it is important to be prepared and stay calm. To help keep yourself and others safe:</a:t>
            </a:r>
          </a:p>
          <a:p>
            <a:endParaRPr lang="en-US" sz="1600" dirty="0">
              <a:latin typeface="Comic Sans MS" panose="030F0702030302020204" pitchFamily="66" charset="0"/>
            </a:endParaRPr>
          </a:p>
          <a:p>
            <a:pPr marL="342900" indent="-342900">
              <a:buFont typeface="+mj-lt"/>
              <a:buAutoNum type="arabicPeriod"/>
            </a:pPr>
            <a:r>
              <a:rPr lang="en-US" sz="1600" dirty="0">
                <a:latin typeface="Comic Sans MS" panose="030F0702030302020204" pitchFamily="66" charset="0"/>
              </a:rPr>
              <a:t>Have several weeks’ worth of non-perishable and freezable foods.</a:t>
            </a:r>
          </a:p>
          <a:p>
            <a:pPr marL="342900" indent="-342900">
              <a:buFont typeface="+mj-lt"/>
              <a:buAutoNum type="arabicPeriod"/>
            </a:pPr>
            <a:r>
              <a:rPr lang="en-US" sz="1600" dirty="0">
                <a:latin typeface="Comic Sans MS" panose="030F0702030302020204" pitchFamily="66" charset="0"/>
              </a:rPr>
              <a:t>Purchase several weeks’ worth of toilet paper and tissues – but do not hoard or over buy these items, to ensure there is enough for everyone!</a:t>
            </a:r>
          </a:p>
          <a:p>
            <a:pPr marL="342900" indent="-342900">
              <a:buFont typeface="+mj-lt"/>
              <a:buAutoNum type="arabicPeriod"/>
            </a:pPr>
            <a:r>
              <a:rPr lang="en-US" sz="1600" dirty="0">
                <a:latin typeface="Comic Sans MS" panose="030F0702030302020204" pitchFamily="66" charset="0"/>
              </a:rPr>
              <a:t>Maintain a social distance of at least 6 feet in all directions.</a:t>
            </a:r>
          </a:p>
          <a:p>
            <a:pPr marL="342900" indent="-342900">
              <a:buFont typeface="+mj-lt"/>
              <a:buAutoNum type="arabicPeriod"/>
            </a:pPr>
            <a:r>
              <a:rPr lang="en-US" sz="1600" dirty="0">
                <a:latin typeface="Comic Sans MS" panose="030F0702030302020204" pitchFamily="66" charset="0"/>
              </a:rPr>
              <a:t>Stay at home unless you need to work (essential jobs), purchase multiple grocery items, or to get prescription medicine.</a:t>
            </a:r>
          </a:p>
          <a:p>
            <a:pPr marL="342900" indent="-342900">
              <a:buFont typeface="+mj-lt"/>
              <a:buAutoNum type="arabicPeriod"/>
            </a:pPr>
            <a:r>
              <a:rPr lang="en-US" sz="1600" dirty="0">
                <a:latin typeface="Comic Sans MS" panose="030F0702030302020204" pitchFamily="66" charset="0"/>
              </a:rPr>
              <a:t>Wash/sanitize hands frequently – especially after using the bathroom, sneezing/coughing, and/or touching items/materials that are delivered or purchased from a store/individual.</a:t>
            </a:r>
          </a:p>
          <a:p>
            <a:pPr marL="342900" indent="-342900">
              <a:buFont typeface="+mj-lt"/>
              <a:buAutoNum type="arabicPeriod"/>
            </a:pPr>
            <a:r>
              <a:rPr lang="en-US" sz="1600" dirty="0">
                <a:latin typeface="Comic Sans MS" panose="030F0702030302020204" pitchFamily="66" charset="0"/>
              </a:rPr>
              <a:t>Stay home if you feel sick to reduce the risk of spreading disease to others.</a:t>
            </a:r>
          </a:p>
          <a:p>
            <a:pPr marL="342900" indent="-342900">
              <a:buFont typeface="+mj-lt"/>
              <a:buAutoNum type="arabicPeriod"/>
            </a:pPr>
            <a:r>
              <a:rPr lang="en-US" sz="1600" dirty="0">
                <a:latin typeface="Comic Sans MS" panose="030F0702030302020204" pitchFamily="66" charset="0"/>
              </a:rPr>
              <a:t>Always cover your mouth with a tissue or your elbow if you sneeze or cough.</a:t>
            </a:r>
          </a:p>
          <a:p>
            <a:pPr marL="342900" indent="-342900">
              <a:buFont typeface="+mj-lt"/>
              <a:buAutoNum type="arabicPeriod"/>
            </a:pPr>
            <a:r>
              <a:rPr lang="en-US" sz="1600" dirty="0">
                <a:latin typeface="Comic Sans MS" panose="030F0702030302020204" pitchFamily="66" charset="0"/>
              </a:rPr>
              <a:t>To stay mentally and physically well, drink plenty of water, get at least 8 hours of sleep each night, exercise, and eat healthy food.</a:t>
            </a:r>
          </a:p>
          <a:p>
            <a:pPr marL="342900" indent="-342900">
              <a:buFont typeface="+mj-lt"/>
              <a:buAutoNum type="arabicPeriod"/>
            </a:pPr>
            <a:r>
              <a:rPr lang="en-US" sz="1600" dirty="0">
                <a:latin typeface="Comic Sans MS" panose="030F0702030302020204" pitchFamily="66" charset="0"/>
              </a:rPr>
              <a:t>Check in on neighbors, friends, and family to help them maintain a sense of connection. </a:t>
            </a:r>
          </a:p>
          <a:p>
            <a:pPr marL="342900" indent="-342900">
              <a:buFont typeface="+mj-lt"/>
              <a:buAutoNum type="arabicPeriod"/>
            </a:pPr>
            <a:r>
              <a:rPr lang="en-US" sz="1600" dirty="0">
                <a:latin typeface="Comic Sans MS" panose="030F0702030302020204" pitchFamily="66" charset="0"/>
              </a:rPr>
              <a:t>Clean frequently touched surfaces – bathrooms, countertops, light switches, door handles – as often as possible, ideally once per day.</a:t>
            </a:r>
          </a:p>
          <a:p>
            <a:pPr marL="342900" indent="-342900">
              <a:buFont typeface="+mj-lt"/>
              <a:buAutoNum type="arabicPeriod"/>
            </a:pPr>
            <a:r>
              <a:rPr lang="en-US" sz="1600" dirty="0">
                <a:latin typeface="Comic Sans MS" panose="030F0702030302020204" pitchFamily="66" charset="0"/>
              </a:rPr>
              <a:t>Access reliable sources of news such NPR, and/or check the validity of sources using a fact-checking site such as Snopes.</a:t>
            </a:r>
          </a:p>
        </p:txBody>
      </p:sp>
      <p:sp>
        <p:nvSpPr>
          <p:cNvPr id="16" name="Action Button: Go Forward or Next 15">
            <a:hlinkClick r:id="" action="ppaction://hlinkshowjump?jump=nextslide" highlightClick="1"/>
            <a:extLst>
              <a:ext uri="{FF2B5EF4-FFF2-40B4-BE49-F238E27FC236}">
                <a16:creationId xmlns:a16="http://schemas.microsoft.com/office/drawing/2014/main" id="{79DB3D39-F031-467D-9A50-3E693FFBB208}"/>
              </a:ext>
            </a:extLst>
          </p:cNvPr>
          <p:cNvSpPr/>
          <p:nvPr/>
        </p:nvSpPr>
        <p:spPr>
          <a:xfrm>
            <a:off x="10726153" y="5819907"/>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169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BF0A859-46FC-49FA-8660-FE85511EE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715" y="643467"/>
            <a:ext cx="7846569" cy="5571065"/>
          </a:xfrm>
          <a:prstGeom prst="rect">
            <a:avLst/>
          </a:prstGeom>
          <a:ln>
            <a:noFill/>
          </a:ln>
        </p:spPr>
      </p:pic>
      <p:sp>
        <p:nvSpPr>
          <p:cNvPr id="13" name="Action Button: Go Forward or Next 12">
            <a:hlinkClick r:id="" action="ppaction://hlinkshowjump?jump=nextslide" highlightClick="1"/>
            <a:extLst>
              <a:ext uri="{FF2B5EF4-FFF2-40B4-BE49-F238E27FC236}">
                <a16:creationId xmlns:a16="http://schemas.microsoft.com/office/drawing/2014/main" id="{8BF1F4F6-A0C9-45CA-B46C-8B5C133C4F0A}"/>
              </a:ext>
            </a:extLst>
          </p:cNvPr>
          <p:cNvSpPr/>
          <p:nvPr/>
        </p:nvSpPr>
        <p:spPr>
          <a:xfrm>
            <a:off x="10726153" y="5819907"/>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E5E21F77-2B5C-4F6E-AA10-AB55DFEED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857" y="476619"/>
            <a:ext cx="8314286" cy="5904762"/>
          </a:xfrm>
          <a:prstGeom prst="rect">
            <a:avLst/>
          </a:prstGeom>
        </p:spPr>
      </p:pic>
    </p:spTree>
    <p:extLst>
      <p:ext uri="{BB962C8B-B14F-4D97-AF65-F5344CB8AC3E}">
        <p14:creationId xmlns:p14="http://schemas.microsoft.com/office/powerpoint/2010/main" val="1492085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8DA5AD-A4FA-4908-9CAA-D90DBA4A1325}"/>
              </a:ext>
            </a:extLst>
          </p:cNvPr>
          <p:cNvSpPr txBox="1"/>
          <p:nvPr/>
        </p:nvSpPr>
        <p:spPr>
          <a:xfrm>
            <a:off x="6746628" y="1783959"/>
            <a:ext cx="4645250" cy="2889114"/>
          </a:xfrm>
          <a:prstGeom prst="rect">
            <a:avLst/>
          </a:prstGeom>
        </p:spPr>
        <p:txBody>
          <a:bodyPr vert="horz" lIns="91440" tIns="45720" rIns="91440" bIns="45720" rtlCol="0" anchor="b">
            <a:normAutofit fontScale="92500"/>
          </a:bodyPr>
          <a:lstStyle/>
          <a:p>
            <a:pPr defTabSz="914400">
              <a:lnSpc>
                <a:spcPct val="90000"/>
              </a:lnSpc>
              <a:spcBef>
                <a:spcPct val="0"/>
              </a:spcBef>
              <a:spcAft>
                <a:spcPts val="600"/>
              </a:spcAft>
            </a:pPr>
            <a:r>
              <a:rPr lang="en-US" sz="4700" b="1" dirty="0">
                <a:latin typeface="+mj-lt"/>
                <a:ea typeface="+mj-ea"/>
                <a:cs typeface="+mj-cs"/>
              </a:rPr>
              <a:t>Congratulations! You’ve survived your fourth Disaster Challenge!</a:t>
            </a:r>
          </a:p>
        </p:txBody>
      </p:sp>
      <p:sp>
        <p:nvSpPr>
          <p:cNvPr id="17" name="Action Button: Blank 16">
            <a:hlinkClick r:id="rId2" action="ppaction://hlinksldjump" highlightClick="1"/>
            <a:extLst>
              <a:ext uri="{FF2B5EF4-FFF2-40B4-BE49-F238E27FC236}">
                <a16:creationId xmlns:a16="http://schemas.microsoft.com/office/drawing/2014/main" id="{96FF70CD-DD2A-47A3-97EB-4998D63400EA}"/>
              </a:ext>
            </a:extLst>
          </p:cNvPr>
          <p:cNvSpPr/>
          <p:nvPr/>
        </p:nvSpPr>
        <p:spPr>
          <a:xfrm>
            <a:off x="9379516" y="5039651"/>
            <a:ext cx="2012362" cy="114786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defTabSz="914400">
              <a:lnSpc>
                <a:spcPct val="90000"/>
              </a:lnSpc>
              <a:spcBef>
                <a:spcPts val="1000"/>
              </a:spcBef>
              <a:spcAft>
                <a:spcPts val="600"/>
              </a:spcAft>
            </a:pPr>
            <a:r>
              <a:rPr lang="en-US" sz="2000" dirty="0">
                <a:solidFill>
                  <a:schemeClr val="tx1"/>
                </a:solidFill>
              </a:rPr>
              <a:t>Return to the Disaster Challenge Map.</a:t>
            </a:r>
            <a:endParaRPr lang="en-US" sz="2000">
              <a:solidFill>
                <a:schemeClr val="tx1"/>
              </a:solidFill>
            </a:endParaRPr>
          </a:p>
        </p:txBody>
      </p:sp>
      <p:sp>
        <p:nvSpPr>
          <p:cNvPr id="38" name="Freeform: Shape 3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34DEBA-A410-4F38-ACF8-D7338F4CF73F}"/>
              </a:ext>
            </a:extLst>
          </p:cNvPr>
          <p:cNvPicPr>
            <a:picLocks noChangeAspect="1"/>
          </p:cNvPicPr>
          <p:nvPr/>
        </p:nvPicPr>
        <p:blipFill rotWithShape="1">
          <a:blip r:embed="rId3">
            <a:extLst>
              <a:ext uri="{28A0092B-C50C-407E-A947-70E740481C1C}">
                <a14:useLocalDpi xmlns:a14="http://schemas.microsoft.com/office/drawing/2010/main" val="0"/>
              </a:ext>
            </a:extLst>
          </a:blip>
          <a:srcRect t="6431"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07730052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37643" y="150368"/>
            <a:ext cx="3630532" cy="3608462"/>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123825" y="1358529"/>
            <a:ext cx="8148638" cy="4801314"/>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pPr marL="285750" indent="-285750">
              <a:buFont typeface="Wingdings" panose="05000000000000000000" pitchFamily="2" charset="2"/>
              <a:buChar char="v"/>
            </a:pPr>
            <a:r>
              <a:rPr lang="en-US" dirty="0">
                <a:latin typeface="Comic Sans MS" panose="030F0702030302020204" pitchFamily="66" charset="0"/>
              </a:rPr>
              <a:t>8-10 weeks’ worth of food, water, toilet paper, and facial tissues is likely an excessive amount and could cause a shortage of necessary items.</a:t>
            </a:r>
          </a:p>
          <a:p>
            <a:pPr marL="285750" indent="-285750">
              <a:buFont typeface="Wingdings" panose="05000000000000000000" pitchFamily="2" charset="2"/>
              <a:buChar char="v"/>
            </a:pPr>
            <a:r>
              <a:rPr lang="en-US" dirty="0">
                <a:latin typeface="Comic Sans MS" panose="030F0702030302020204" pitchFamily="66" charset="0"/>
              </a:rPr>
              <a:t>It is best to avoid groups of any size to reduce your risk of being exposed, or exposing others, to illness.</a:t>
            </a:r>
          </a:p>
          <a:p>
            <a:pPr marL="285750" indent="-285750">
              <a:buFont typeface="Wingdings" panose="05000000000000000000" pitchFamily="2" charset="2"/>
              <a:buChar char="v"/>
            </a:pPr>
            <a:r>
              <a:rPr lang="en-US" dirty="0">
                <a:latin typeface="Comic Sans MS" panose="030F0702030302020204" pitchFamily="66" charset="0"/>
              </a:rPr>
              <a:t>Do not take ibuprofen, as it has been linked to increasing complications of respiratory illnesses.</a:t>
            </a:r>
          </a:p>
          <a:p>
            <a:pPr marL="285750" indent="-285750">
              <a:buFont typeface="Wingdings" panose="05000000000000000000" pitchFamily="2" charset="2"/>
              <a:buChar char="v"/>
            </a:pPr>
            <a:r>
              <a:rPr lang="en-US" dirty="0">
                <a:latin typeface="Comic Sans MS" panose="030F0702030302020204" pitchFamily="66" charset="0"/>
              </a:rPr>
              <a:t>Do not leave home more than is absolutely necessary.</a:t>
            </a:r>
          </a:p>
          <a:p>
            <a:pPr marL="285750" indent="-285750">
              <a:buFont typeface="Wingdings" panose="05000000000000000000" pitchFamily="2" charset="2"/>
              <a:buChar char="v"/>
            </a:pPr>
            <a:r>
              <a:rPr lang="en-US" dirty="0">
                <a:latin typeface="Comic Sans MS" panose="030F0702030302020204" pitchFamily="66" charset="0"/>
              </a:rPr>
              <a:t>N95 respirators are not necessary for most people and should be reserved for medical personnel.</a:t>
            </a:r>
          </a:p>
          <a:p>
            <a:pPr marL="285750" indent="-285750">
              <a:buFont typeface="Wingdings" panose="05000000000000000000" pitchFamily="2" charset="2"/>
              <a:buChar char="v"/>
            </a:pPr>
            <a:r>
              <a:rPr lang="en-US" dirty="0">
                <a:latin typeface="Comic Sans MS" panose="030F0702030302020204" pitchFamily="66" charset="0"/>
              </a:rPr>
              <a:t>Avoid eating unhealthy comfort foods to keep your immune system strong.</a:t>
            </a:r>
          </a:p>
          <a:p>
            <a:pPr marL="285750" indent="-285750">
              <a:buFont typeface="Wingdings" panose="05000000000000000000" pitchFamily="2" charset="2"/>
              <a:buChar char="v"/>
            </a:pPr>
            <a:r>
              <a:rPr lang="en-US" dirty="0">
                <a:latin typeface="Comic Sans MS" panose="030F0702030302020204" pitchFamily="66" charset="0"/>
              </a:rPr>
              <a:t>Clean hands frequently!</a:t>
            </a:r>
          </a:p>
          <a:p>
            <a:pPr marL="285750" indent="-285750">
              <a:buFont typeface="Wingdings" panose="05000000000000000000" pitchFamily="2" charset="2"/>
              <a:buChar char="v"/>
            </a:pPr>
            <a:r>
              <a:rPr lang="en-US" dirty="0">
                <a:latin typeface="Comic Sans MS" panose="030F0702030302020204" pitchFamily="66" charset="0"/>
              </a:rPr>
              <a:t>Do not get your news from social media sites, as they tend to contain a lot of potentially harmful misinformation from unreliable sources.</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9762566" y="5133817"/>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4142952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825" y="0"/>
            <a:ext cx="3630532" cy="3608462"/>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4643436" y="197346"/>
            <a:ext cx="6605587" cy="6463308"/>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pPr marL="285750" indent="-285750">
              <a:buFont typeface="Wingdings" panose="05000000000000000000" pitchFamily="2" charset="2"/>
              <a:buChar char="v"/>
            </a:pPr>
            <a:r>
              <a:rPr lang="en-US" dirty="0">
                <a:latin typeface="Comic Sans MS" panose="030F0702030302020204" pitchFamily="66" charset="0"/>
              </a:rPr>
              <a:t>14-16 weeks’ worth of food, water, toilet paper, and facial tissues is likely an excessive amount and could cause a shortage of necessary items.</a:t>
            </a:r>
          </a:p>
          <a:p>
            <a:pPr marL="285750" indent="-285750">
              <a:buFont typeface="Wingdings" panose="05000000000000000000" pitchFamily="2" charset="2"/>
              <a:buChar char="v"/>
            </a:pPr>
            <a:r>
              <a:rPr lang="en-US" dirty="0">
                <a:latin typeface="Comic Sans MS" panose="030F0702030302020204" pitchFamily="66" charset="0"/>
              </a:rPr>
              <a:t>3 feet is an inadequate amount of social distance.</a:t>
            </a:r>
          </a:p>
          <a:p>
            <a:pPr marL="285750" indent="-285750">
              <a:buFont typeface="Wingdings" panose="05000000000000000000" pitchFamily="2" charset="2"/>
              <a:buChar char="v"/>
            </a:pPr>
            <a:r>
              <a:rPr lang="en-US" dirty="0">
                <a:latin typeface="Comic Sans MS" panose="030F0702030302020204" pitchFamily="66" charset="0"/>
              </a:rPr>
              <a:t>Do not take ibuprofen, as it has been linked to increasing complications of respiratory illnesses.</a:t>
            </a:r>
          </a:p>
          <a:p>
            <a:pPr marL="285750" indent="-285750">
              <a:buFont typeface="Wingdings" panose="05000000000000000000" pitchFamily="2" charset="2"/>
              <a:buChar char="v"/>
            </a:pPr>
            <a:r>
              <a:rPr lang="en-US" dirty="0">
                <a:latin typeface="Comic Sans MS" panose="030F0702030302020204" pitchFamily="66" charset="0"/>
              </a:rPr>
              <a:t>Do not leave home more than is absolutely necessary.</a:t>
            </a:r>
          </a:p>
          <a:p>
            <a:pPr marL="285750" indent="-285750">
              <a:buFont typeface="Wingdings" panose="05000000000000000000" pitchFamily="2" charset="2"/>
              <a:buChar char="v"/>
            </a:pPr>
            <a:r>
              <a:rPr lang="en-US" dirty="0">
                <a:latin typeface="Comic Sans MS" panose="030F0702030302020204" pitchFamily="66" charset="0"/>
              </a:rPr>
              <a:t>Medical masks are not necessary for most people and should be reserved for medical personnel.</a:t>
            </a:r>
          </a:p>
          <a:p>
            <a:pPr marL="285750" indent="-285750">
              <a:buFont typeface="Wingdings" panose="05000000000000000000" pitchFamily="2" charset="2"/>
              <a:buChar char="v"/>
            </a:pPr>
            <a:r>
              <a:rPr lang="en-US" dirty="0">
                <a:latin typeface="Comic Sans MS" panose="030F0702030302020204" pitchFamily="66" charset="0"/>
              </a:rPr>
              <a:t>Only go to the hospital if you experience trouble breathing or have an excessively high fever of 103 degrees or more.</a:t>
            </a:r>
          </a:p>
          <a:p>
            <a:pPr marL="285750" indent="-285750">
              <a:buFont typeface="Wingdings" panose="05000000000000000000" pitchFamily="2" charset="2"/>
              <a:buChar char="v"/>
            </a:pPr>
            <a:r>
              <a:rPr lang="en-US" dirty="0">
                <a:latin typeface="Comic Sans MS" panose="030F0702030302020204" pitchFamily="66" charset="0"/>
              </a:rPr>
              <a:t>10 hours of sleep is more than most people need to stay healthy.</a:t>
            </a:r>
          </a:p>
          <a:p>
            <a:pPr marL="285750" indent="-285750">
              <a:buFont typeface="Wingdings" panose="05000000000000000000" pitchFamily="2" charset="2"/>
              <a:buChar char="v"/>
            </a:pPr>
            <a:r>
              <a:rPr lang="en-US" dirty="0">
                <a:latin typeface="Comic Sans MS" panose="030F0702030302020204" pitchFamily="66" charset="0"/>
              </a:rPr>
              <a:t>Avoid easy-to-make food that is unhealthy.</a:t>
            </a:r>
          </a:p>
          <a:p>
            <a:pPr marL="285750" indent="-285750">
              <a:buFont typeface="Wingdings" panose="05000000000000000000" pitchFamily="2" charset="2"/>
              <a:buChar char="v"/>
            </a:pPr>
            <a:r>
              <a:rPr lang="en-US" dirty="0">
                <a:latin typeface="Comic Sans MS" panose="030F0702030302020204" pitchFamily="66" charset="0"/>
              </a:rPr>
              <a:t>Do not cover a sneeze or cough with your hands, particularly because you can easily spread disease by touching objects in your home or grocery store items.</a:t>
            </a:r>
          </a:p>
          <a:p>
            <a:pPr marL="285750" indent="-285750">
              <a:buFont typeface="Wingdings" panose="05000000000000000000" pitchFamily="2" charset="2"/>
              <a:buChar char="v"/>
            </a:pPr>
            <a:r>
              <a:rPr lang="en-US" dirty="0">
                <a:latin typeface="Comic Sans MS" panose="030F0702030302020204" pitchFamily="66" charset="0"/>
              </a:rPr>
              <a:t>If socializing with nearby neighbors, friends, or family, maintain adequate social distance at all times.</a:t>
            </a:r>
          </a:p>
          <a:p>
            <a:pPr marL="285750" indent="-285750">
              <a:buFont typeface="Wingdings" panose="05000000000000000000" pitchFamily="2" charset="2"/>
              <a:buChar char="v"/>
            </a:pPr>
            <a:r>
              <a:rPr lang="en-US" dirty="0">
                <a:latin typeface="Comic Sans MS" panose="030F0702030302020204" pitchFamily="66" charset="0"/>
              </a:rPr>
              <a:t>Clean hands frequently!</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1305873" y="4605181"/>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2764945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rnado video">
            <a:hlinkClick r:id="" action="ppaction://media"/>
            <a:extLst>
              <a:ext uri="{FF2B5EF4-FFF2-40B4-BE49-F238E27FC236}">
                <a16:creationId xmlns:a16="http://schemas.microsoft.com/office/drawing/2014/main" id="{EFEE1574-13D4-4972-8403-3980116DBC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7214" y="1015663"/>
            <a:ext cx="8017572" cy="4509883"/>
          </a:xfrm>
          <a:prstGeom prst="rect">
            <a:avLst/>
          </a:prstGeom>
        </p:spPr>
      </p:pic>
      <p:pic>
        <p:nvPicPr>
          <p:cNvPr id="4" name="46092__ifartinurgeneraldirection__siren">
            <a:hlinkClick r:id="" action="ppaction://media"/>
            <a:extLst>
              <a:ext uri="{FF2B5EF4-FFF2-40B4-BE49-F238E27FC236}">
                <a16:creationId xmlns:a16="http://schemas.microsoft.com/office/drawing/2014/main" id="{C3E1A235-3BA6-4256-9D3E-67318F74035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096000" y="5595372"/>
            <a:ext cx="609600" cy="609600"/>
          </a:xfrm>
          <a:prstGeom prst="rect">
            <a:avLst/>
          </a:prstGeom>
        </p:spPr>
      </p:pic>
      <p:sp>
        <p:nvSpPr>
          <p:cNvPr id="3" name="TextBox 2">
            <a:extLst>
              <a:ext uri="{FF2B5EF4-FFF2-40B4-BE49-F238E27FC236}">
                <a16:creationId xmlns:a16="http://schemas.microsoft.com/office/drawing/2014/main" id="{C48056F0-6716-44AC-8924-A883E4014D53}"/>
              </a:ext>
            </a:extLst>
          </p:cNvPr>
          <p:cNvSpPr txBox="1"/>
          <p:nvPr/>
        </p:nvSpPr>
        <p:spPr>
          <a:xfrm>
            <a:off x="2774919" y="0"/>
            <a:ext cx="6642162" cy="1015663"/>
          </a:xfrm>
          <a:prstGeom prst="rect">
            <a:avLst/>
          </a:prstGeom>
          <a:noFill/>
        </p:spPr>
        <p:txBody>
          <a:bodyPr wrap="square" rtlCol="0">
            <a:spAutoFit/>
          </a:bodyPr>
          <a:lstStyle/>
          <a:p>
            <a:pPr algn="ctr"/>
            <a:r>
              <a:rPr lang="en-US" sz="6000" dirty="0">
                <a:latin typeface="Baskerville Old Face" panose="02020602080505020303" pitchFamily="18" charset="0"/>
              </a:rPr>
              <a:t>TORNADO</a:t>
            </a:r>
          </a:p>
        </p:txBody>
      </p:sp>
      <p:sp>
        <p:nvSpPr>
          <p:cNvPr id="5" name="Action Button: Blank 4">
            <a:hlinkClick r:id="" action="ppaction://hlinkshowjump?jump=nextslide" highlightClick="1"/>
            <a:extLst>
              <a:ext uri="{FF2B5EF4-FFF2-40B4-BE49-F238E27FC236}">
                <a16:creationId xmlns:a16="http://schemas.microsoft.com/office/drawing/2014/main" id="{CC7BCFA6-7F5F-4ECC-BB62-FFA50FA47D6F}"/>
              </a:ext>
            </a:extLst>
          </p:cNvPr>
          <p:cNvSpPr/>
          <p:nvPr/>
        </p:nvSpPr>
        <p:spPr>
          <a:xfrm>
            <a:off x="10446669" y="5900172"/>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I’m Ready!</a:t>
            </a:r>
            <a:endParaRPr lang="en-US"/>
          </a:p>
        </p:txBody>
      </p:sp>
    </p:spTree>
    <p:extLst>
      <p:ext uri="{BB962C8B-B14F-4D97-AF65-F5344CB8AC3E}">
        <p14:creationId xmlns:p14="http://schemas.microsoft.com/office/powerpoint/2010/main" val="220792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58" fill="hold"/>
                                        <p:tgtEl>
                                          <p:spTgt spid="4"/>
                                        </p:tgtEl>
                                      </p:cBhvr>
                                    </p:cmd>
                                  </p:childTnLst>
                                </p:cTn>
                              </p:par>
                            </p:childTnLst>
                          </p:cTn>
                        </p:par>
                        <p:par>
                          <p:cTn id="7" fill="hold">
                            <p:stCondLst>
                              <p:cond delay="12558"/>
                            </p:stCondLst>
                            <p:childTnLst>
                              <p:par>
                                <p:cTn id="8" presetID="1" presetClass="mediacall" presetSubtype="0" fill="hold" nodeType="afterEffect">
                                  <p:stCondLst>
                                    <p:cond delay="0"/>
                                  </p:stCondLst>
                                  <p:childTnLst>
                                    <p:cmd type="call" cmd="playFrom(0.0)">
                                      <p:cBhvr>
                                        <p:cTn id="9" dur="20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56061"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0E0C-04C4-48A4-BA1D-A3B180A112BC}"/>
              </a:ext>
            </a:extLst>
          </p:cNvPr>
          <p:cNvSpPr txBox="1">
            <a:spLocks/>
          </p:cNvSpPr>
          <p:nvPr/>
        </p:nvSpPr>
        <p:spPr>
          <a:xfrm>
            <a:off x="733926" y="227738"/>
            <a:ext cx="10515600" cy="486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tx2">
                    <a:lumMod val="60000"/>
                    <a:lumOff val="40000"/>
                  </a:schemeClr>
                </a:solidFill>
                <a:latin typeface="Comic Sans MS" panose="030F0702030302020204" pitchFamily="66" charset="0"/>
              </a:rPr>
              <a:t>You have </a:t>
            </a:r>
            <a:r>
              <a:rPr lang="en-US" sz="2000" b="1" i="1" dirty="0">
                <a:solidFill>
                  <a:schemeClr val="tx2">
                    <a:lumMod val="60000"/>
                    <a:lumOff val="40000"/>
                  </a:schemeClr>
                </a:solidFill>
                <a:latin typeface="Comic Sans MS" panose="030F0702030302020204" pitchFamily="66" charset="0"/>
              </a:rPr>
              <a:t>30 seconds </a:t>
            </a:r>
            <a:r>
              <a:rPr lang="en-US" sz="2000" b="1" dirty="0">
                <a:solidFill>
                  <a:schemeClr val="tx2">
                    <a:lumMod val="60000"/>
                    <a:lumOff val="40000"/>
                  </a:schemeClr>
                </a:solidFill>
                <a:latin typeface="Comic Sans MS" panose="030F0702030302020204" pitchFamily="66" charset="0"/>
              </a:rPr>
              <a:t>to choose the BEST Havoc Pack to survive a Tornado!</a:t>
            </a:r>
          </a:p>
        </p:txBody>
      </p:sp>
      <p:sp>
        <p:nvSpPr>
          <p:cNvPr id="3" name="Action Button: Blank 2">
            <a:hlinkClick r:id="rId4" action="ppaction://hlinksldjump" highlightClick="1"/>
            <a:extLst>
              <a:ext uri="{FF2B5EF4-FFF2-40B4-BE49-F238E27FC236}">
                <a16:creationId xmlns:a16="http://schemas.microsoft.com/office/drawing/2014/main" id="{E4D59567-D8FF-4FE6-8BEA-BA66ED49608F}"/>
              </a:ext>
            </a:extLst>
          </p:cNvPr>
          <p:cNvSpPr/>
          <p:nvPr/>
        </p:nvSpPr>
        <p:spPr>
          <a:xfrm>
            <a:off x="481264" y="2582779"/>
            <a:ext cx="3385888" cy="3275095"/>
          </a:xfrm>
          <a:prstGeom prst="actionButtonBlank">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mer">
            <a:hlinkClick r:id="" action="ppaction://media"/>
            <a:extLst>
              <a:ext uri="{FF2B5EF4-FFF2-40B4-BE49-F238E27FC236}">
                <a16:creationId xmlns:a16="http://schemas.microsoft.com/office/drawing/2014/main" id="{CB7BFE1F-D484-4578-9284-148EBE26289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13221" y="5378978"/>
            <a:ext cx="1251284" cy="1251284"/>
          </a:xfrm>
          <a:prstGeom prst="rect">
            <a:avLst/>
          </a:prstGeom>
        </p:spPr>
      </p:pic>
      <p:sp>
        <p:nvSpPr>
          <p:cNvPr id="7" name="Action Button: Blank 6">
            <a:hlinkClick r:id="rId7" action="ppaction://hlinksldjump" highlightClick="1"/>
            <a:extLst>
              <a:ext uri="{FF2B5EF4-FFF2-40B4-BE49-F238E27FC236}">
                <a16:creationId xmlns:a16="http://schemas.microsoft.com/office/drawing/2014/main" id="{C1D423C5-7CDF-4766-87DB-6B893AC995C1}"/>
              </a:ext>
            </a:extLst>
          </p:cNvPr>
          <p:cNvSpPr/>
          <p:nvPr/>
        </p:nvSpPr>
        <p:spPr>
          <a:xfrm>
            <a:off x="4403056" y="1791452"/>
            <a:ext cx="3385888" cy="3275095"/>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Blank 7">
            <a:hlinkClick r:id="rId9" action="ppaction://hlinksldjump" highlightClick="1"/>
            <a:extLst>
              <a:ext uri="{FF2B5EF4-FFF2-40B4-BE49-F238E27FC236}">
                <a16:creationId xmlns:a16="http://schemas.microsoft.com/office/drawing/2014/main" id="{0D06AA6F-7ED4-4783-8CE9-5AE5FE31A39C}"/>
              </a:ext>
            </a:extLst>
          </p:cNvPr>
          <p:cNvSpPr/>
          <p:nvPr/>
        </p:nvSpPr>
        <p:spPr>
          <a:xfrm>
            <a:off x="8410574" y="2582778"/>
            <a:ext cx="3385888" cy="3275095"/>
          </a:xfrm>
          <a:prstGeom prst="actionButtonBlank">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81974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3A442F90-7B53-448B-9E4C-BE30B87F98E2}"/>
              </a:ext>
            </a:extLst>
          </p:cNvPr>
          <p:cNvSpPr txBox="1"/>
          <p:nvPr/>
        </p:nvSpPr>
        <p:spPr>
          <a:xfrm>
            <a:off x="8842248" y="1481328"/>
            <a:ext cx="2926080" cy="2468880"/>
          </a:xfrm>
          <a:prstGeom prst="ellipse">
            <a:avLst/>
          </a:prstGeom>
        </p:spPr>
        <p:txBody>
          <a:bodyPr vert="horz" lIns="91440" tIns="45720" rIns="91440" bIns="45720" rtlCol="0" anchor="b">
            <a:normAutofit/>
          </a:bodyPr>
          <a:lstStyle/>
          <a:p>
            <a:pPr defTabSz="914400">
              <a:lnSpc>
                <a:spcPct val="90000"/>
              </a:lnSpc>
              <a:spcBef>
                <a:spcPct val="0"/>
              </a:spcBef>
              <a:spcAft>
                <a:spcPts val="600"/>
              </a:spcAft>
            </a:pPr>
            <a:r>
              <a:rPr lang="en-US" sz="3100" b="1">
                <a:latin typeface="+mj-lt"/>
                <a:ea typeface="+mj-ea"/>
                <a:cs typeface="+mj-cs"/>
              </a:rPr>
              <a:t>You ran out of time . . . try again.</a:t>
            </a:r>
          </a:p>
        </p:txBody>
      </p:sp>
      <p:sp>
        <p:nvSpPr>
          <p:cNvPr id="69"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Shape 72">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A picture containing umbrella&#10;&#10;Description automatically generated">
            <a:extLst>
              <a:ext uri="{FF2B5EF4-FFF2-40B4-BE49-F238E27FC236}">
                <a16:creationId xmlns:a16="http://schemas.microsoft.com/office/drawing/2014/main" id="{520B9F2A-2FE6-4D23-A4EA-D584FB2B1884}"/>
              </a:ext>
            </a:extLst>
          </p:cNvPr>
          <p:cNvPicPr>
            <a:picLocks noChangeAspect="1"/>
          </p:cNvPicPr>
          <p:nvPr/>
        </p:nvPicPr>
        <p:blipFill rotWithShape="1">
          <a:blip r:embed="rId2">
            <a:extLst>
              <a:ext uri="{28A0092B-C50C-407E-A947-70E740481C1C}">
                <a14:useLocalDpi xmlns:a14="http://schemas.microsoft.com/office/drawing/2010/main" val="0"/>
              </a:ext>
            </a:extLst>
          </a:blip>
          <a:srcRect t="2070" r="-2" b="2888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8" name="Action Button: Blank 17">
            <a:hlinkClick r:id="rId3" action="ppaction://hlinksldjump" highlightClick="1"/>
            <a:extLst>
              <a:ext uri="{FF2B5EF4-FFF2-40B4-BE49-F238E27FC236}">
                <a16:creationId xmlns:a16="http://schemas.microsoft.com/office/drawing/2014/main" id="{52BFB4D4-D953-489E-A81F-BB9F8A4EF926}"/>
              </a:ext>
            </a:extLst>
          </p:cNvPr>
          <p:cNvSpPr/>
          <p:nvPr/>
        </p:nvSpPr>
        <p:spPr>
          <a:xfrm>
            <a:off x="10382049" y="5882821"/>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Try Again</a:t>
            </a:r>
            <a:endParaRPr lang="en-US"/>
          </a:p>
        </p:txBody>
      </p:sp>
    </p:spTree>
    <p:extLst>
      <p:ext uri="{BB962C8B-B14F-4D97-AF65-F5344CB8AC3E}">
        <p14:creationId xmlns:p14="http://schemas.microsoft.com/office/powerpoint/2010/main" val="2513679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ame, room&#10;&#10;Description automatically generated">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 y="462871"/>
            <a:ext cx="5756860" cy="5646209"/>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6617993" y="1393150"/>
            <a:ext cx="4501191" cy="3785652"/>
          </a:xfrm>
          <a:prstGeom prst="rect">
            <a:avLst/>
          </a:prstGeom>
          <a:noFill/>
        </p:spPr>
        <p:txBody>
          <a:bodyPr wrap="square" rtlCol="0">
            <a:spAutoFit/>
          </a:bodyPr>
          <a:lstStyle/>
          <a:p>
            <a:r>
              <a:rPr lang="en-US" sz="1600" dirty="0">
                <a:latin typeface="Comic Sans MS" panose="030F0702030302020204" pitchFamily="66" charset="0"/>
              </a:rPr>
              <a:t>Good job! You picked the correct Havoc Pack!</a:t>
            </a:r>
          </a:p>
          <a:p>
            <a:endParaRPr lang="en-US" sz="1600" dirty="0">
              <a:latin typeface="Comic Sans MS" panose="030F0702030302020204" pitchFamily="66" charset="0"/>
            </a:endParaRPr>
          </a:p>
          <a:p>
            <a:r>
              <a:rPr lang="en-US" sz="1600" dirty="0">
                <a:latin typeface="Comic Sans MS" panose="030F0702030302020204" pitchFamily="66" charset="0"/>
              </a:rPr>
              <a:t>If a tornado strikes, the best things to do are:</a:t>
            </a:r>
          </a:p>
          <a:p>
            <a:endParaRPr lang="en-US" sz="1600" dirty="0">
              <a:latin typeface="Comic Sans MS" panose="030F0702030302020204" pitchFamily="66" charset="0"/>
            </a:endParaRPr>
          </a:p>
          <a:p>
            <a:pPr marL="342900" indent="-342900">
              <a:buFont typeface="+mj-lt"/>
              <a:buAutoNum type="arabicPeriod"/>
            </a:pPr>
            <a:r>
              <a:rPr lang="en-US" sz="1600" dirty="0">
                <a:latin typeface="Comic Sans MS" panose="030F0702030302020204" pitchFamily="66" charset="0"/>
              </a:rPr>
              <a:t>Go to a basement or cellar. If you do not have a basement or cellar, go to a windowless room.</a:t>
            </a:r>
          </a:p>
          <a:p>
            <a:pPr marL="342900" indent="-342900">
              <a:buFont typeface="+mj-lt"/>
              <a:buAutoNum type="arabicPeriod"/>
            </a:pPr>
            <a:endParaRPr lang="en-US" sz="1600" dirty="0">
              <a:latin typeface="Comic Sans MS" panose="030F0702030302020204" pitchFamily="66" charset="0"/>
            </a:endParaRPr>
          </a:p>
          <a:p>
            <a:pPr marL="342900" indent="-342900">
              <a:buFont typeface="+mj-lt"/>
              <a:buAutoNum type="arabicPeriod"/>
            </a:pPr>
            <a:r>
              <a:rPr lang="en-US" sz="1600" dirty="0">
                <a:latin typeface="Comic Sans MS" panose="030F0702030302020204" pitchFamily="66" charset="0"/>
              </a:rPr>
              <a:t>Place furniture and blankets around you, and cover your head and neck with your arms.</a:t>
            </a:r>
          </a:p>
          <a:p>
            <a:pPr marL="342900" indent="-342900">
              <a:buFont typeface="+mj-lt"/>
              <a:buAutoNum type="arabicPeriod"/>
            </a:pPr>
            <a:endParaRPr lang="en-US" sz="1600" dirty="0">
              <a:latin typeface="Comic Sans MS" panose="030F0702030302020204" pitchFamily="66" charset="0"/>
            </a:endParaRPr>
          </a:p>
          <a:p>
            <a:pPr marL="342900" indent="-342900">
              <a:buFont typeface="+mj-lt"/>
              <a:buAutoNum type="arabicPeriod"/>
            </a:pPr>
            <a:r>
              <a:rPr lang="en-US" sz="1600" dirty="0">
                <a:latin typeface="Comic Sans MS" panose="030F0702030302020204" pitchFamily="66" charset="0"/>
              </a:rPr>
              <a:t>Listen to local alert systems/media for information and further instructions.</a:t>
            </a:r>
          </a:p>
        </p:txBody>
      </p:sp>
      <p:sp>
        <p:nvSpPr>
          <p:cNvPr id="16" name="Action Button: Go Forward or Next 15">
            <a:hlinkClick r:id="" action="ppaction://hlinkshowjump?jump=nextslide" highlightClick="1"/>
            <a:extLst>
              <a:ext uri="{FF2B5EF4-FFF2-40B4-BE49-F238E27FC236}">
                <a16:creationId xmlns:a16="http://schemas.microsoft.com/office/drawing/2014/main" id="{79DB3D39-F031-467D-9A50-3E693FFBB208}"/>
              </a:ext>
            </a:extLst>
          </p:cNvPr>
          <p:cNvSpPr/>
          <p:nvPr/>
        </p:nvSpPr>
        <p:spPr>
          <a:xfrm>
            <a:off x="10726153" y="5819907"/>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458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8DA5AD-A4FA-4908-9CAA-D90DBA4A1325}"/>
              </a:ext>
            </a:extLst>
          </p:cNvPr>
          <p:cNvSpPr txBox="1"/>
          <p:nvPr/>
        </p:nvSpPr>
        <p:spPr>
          <a:xfrm>
            <a:off x="6096000" y="720591"/>
            <a:ext cx="5319433" cy="2076333"/>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r>
              <a:rPr lang="en-US" sz="3000" b="1" dirty="0">
                <a:latin typeface="+mj-lt"/>
                <a:ea typeface="+mj-ea"/>
                <a:cs typeface="+mj-cs"/>
              </a:rPr>
              <a:t>Congratulations! You’ve survived EVERY Disaster Challenge!</a:t>
            </a:r>
          </a:p>
          <a:p>
            <a:pPr algn="ctr" defTabSz="914400">
              <a:lnSpc>
                <a:spcPct val="90000"/>
              </a:lnSpc>
              <a:spcBef>
                <a:spcPct val="0"/>
              </a:spcBef>
              <a:spcAft>
                <a:spcPts val="600"/>
              </a:spcAft>
            </a:pPr>
            <a:endParaRPr lang="en-US" sz="3000" b="1" dirty="0">
              <a:latin typeface="+mj-lt"/>
              <a:ea typeface="+mj-ea"/>
              <a:cs typeface="+mj-cs"/>
            </a:endParaRPr>
          </a:p>
          <a:p>
            <a:pPr algn="ctr" defTabSz="914400">
              <a:lnSpc>
                <a:spcPct val="90000"/>
              </a:lnSpc>
              <a:spcBef>
                <a:spcPct val="0"/>
              </a:spcBef>
              <a:spcAft>
                <a:spcPts val="600"/>
              </a:spcAft>
            </a:pPr>
            <a:r>
              <a:rPr lang="en-US" sz="3000" b="1" dirty="0">
                <a:latin typeface="+mj-lt"/>
                <a:ea typeface="+mj-ea"/>
                <a:cs typeface="+mj-cs"/>
              </a:rPr>
              <a:t>You are a MASTER of HAVOC!</a:t>
            </a:r>
          </a:p>
        </p:txBody>
      </p:sp>
      <p:sp>
        <p:nvSpPr>
          <p:cNvPr id="43" name="Freeform: Shape 42">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34DEBA-A410-4F38-ACF8-D7338F4CF73F}"/>
              </a:ext>
            </a:extLst>
          </p:cNvPr>
          <p:cNvPicPr>
            <a:picLocks noChangeAspect="1"/>
          </p:cNvPicPr>
          <p:nvPr/>
        </p:nvPicPr>
        <p:blipFill rotWithShape="1">
          <a:blip r:embed="rId2">
            <a:extLst>
              <a:ext uri="{28A0092B-C50C-407E-A947-70E740481C1C}">
                <a14:useLocalDpi xmlns:a14="http://schemas.microsoft.com/office/drawing/2010/main" val="0"/>
              </a:ext>
            </a:extLst>
          </a:blip>
          <a:srcRect t="2481" r="-1" b="-1"/>
          <a:stretch/>
        </p:blipFill>
        <p:spPr>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2" name="Action Button: Blank 1">
            <a:hlinkClick r:id="rId3" action="ppaction://hlinksldjump" highlightClick="1"/>
            <a:extLst>
              <a:ext uri="{FF2B5EF4-FFF2-40B4-BE49-F238E27FC236}">
                <a16:creationId xmlns:a16="http://schemas.microsoft.com/office/drawing/2014/main" id="{5D592454-663B-494C-A5B6-061034F71287}"/>
              </a:ext>
            </a:extLst>
          </p:cNvPr>
          <p:cNvSpPr/>
          <p:nvPr/>
        </p:nvSpPr>
        <p:spPr>
          <a:xfrm>
            <a:off x="10158413" y="5929313"/>
            <a:ext cx="1400175" cy="61436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END</a:t>
            </a:r>
          </a:p>
          <a:p>
            <a:pPr algn="ctr"/>
            <a:r>
              <a:rPr lang="en-US" sz="1400" dirty="0">
                <a:solidFill>
                  <a:schemeClr val="tx1"/>
                </a:solidFill>
              </a:rPr>
              <a:t>See References</a:t>
            </a:r>
          </a:p>
        </p:txBody>
      </p:sp>
    </p:spTree>
    <p:extLst>
      <p:ext uri="{BB962C8B-B14F-4D97-AF65-F5344CB8AC3E}">
        <p14:creationId xmlns:p14="http://schemas.microsoft.com/office/powerpoint/2010/main" val="66701033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538" y="601128"/>
            <a:ext cx="5879328" cy="5843588"/>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6203136" y="1726698"/>
            <a:ext cx="6136503" cy="1200329"/>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r>
              <a:rPr lang="en-US" dirty="0">
                <a:latin typeface="Comic Sans MS" panose="030F0702030302020204" pitchFamily="66" charset="0"/>
              </a:rPr>
              <a:t>During a tornado, stay away from all windows! If possible, seek shelter in a windowless room. </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10235561" y="5648169"/>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1747320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0537" y="643306"/>
            <a:ext cx="5605463" cy="5571387"/>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6629400" y="643306"/>
            <a:ext cx="4619623" cy="2031325"/>
          </a:xfrm>
          <a:prstGeom prst="rect">
            <a:avLst/>
          </a:prstGeom>
          <a:noFill/>
        </p:spPr>
        <p:txBody>
          <a:bodyPr wrap="square" rtlCol="0">
            <a:spAutoFit/>
          </a:bodyPr>
          <a:lstStyle/>
          <a:p>
            <a:r>
              <a:rPr lang="en-US" dirty="0">
                <a:latin typeface="Comic Sans MS" panose="030F0702030302020204" pitchFamily="66" charset="0"/>
              </a:rPr>
              <a:t>Oh no! You picked the wrong Havoc Pack!</a:t>
            </a:r>
          </a:p>
          <a:p>
            <a:endParaRPr lang="en-US" dirty="0">
              <a:latin typeface="Comic Sans MS" panose="030F0702030302020204" pitchFamily="66" charset="0"/>
            </a:endParaRPr>
          </a:p>
          <a:p>
            <a:r>
              <a:rPr lang="en-US" dirty="0">
                <a:latin typeface="Comic Sans MS" panose="030F0702030302020204" pitchFamily="66" charset="0"/>
              </a:rPr>
              <a:t>If you happen to be in a vehicle when a tornado strikes, do not try to outrun it! Do however, cover your face and neck with your arms and use a coat or blanket to cover your body.</a:t>
            </a:r>
          </a:p>
        </p:txBody>
      </p:sp>
      <p:sp>
        <p:nvSpPr>
          <p:cNvPr id="10" name="Action Button: Blank 9">
            <a:hlinkClick r:id="rId3" action="ppaction://hlinksldjump" highlightClick="1"/>
            <a:extLst>
              <a:ext uri="{FF2B5EF4-FFF2-40B4-BE49-F238E27FC236}">
                <a16:creationId xmlns:a16="http://schemas.microsoft.com/office/drawing/2014/main" id="{2D01A795-DD3B-45E4-A82D-FB643E29EDB8}"/>
              </a:ext>
            </a:extLst>
          </p:cNvPr>
          <p:cNvSpPr/>
          <p:nvPr/>
        </p:nvSpPr>
        <p:spPr>
          <a:xfrm>
            <a:off x="9982588" y="5276693"/>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307212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lying, tree, man, plane&#10;&#10;Description automatically generated">
            <a:extLst>
              <a:ext uri="{FF2B5EF4-FFF2-40B4-BE49-F238E27FC236}">
                <a16:creationId xmlns:a16="http://schemas.microsoft.com/office/drawing/2014/main" id="{C2DBE4A4-CDAA-48AE-A9F8-A31CAEE60250}"/>
              </a:ext>
            </a:extLst>
          </p:cNvPr>
          <p:cNvPicPr>
            <a:picLocks noChangeAspect="1"/>
          </p:cNvPicPr>
          <p:nvPr/>
        </p:nvPicPr>
        <p:blipFill rotWithShape="1">
          <a:blip r:embed="rId2">
            <a:extLst>
              <a:ext uri="{28A0092B-C50C-407E-A947-70E740481C1C}">
                <a14:useLocalDpi xmlns:a14="http://schemas.microsoft.com/office/drawing/2010/main" val="0"/>
              </a:ext>
            </a:extLst>
          </a:blip>
          <a:srcRect r="1334"/>
          <a:stretch/>
        </p:blipFill>
        <p:spPr>
          <a:xfrm>
            <a:off x="20" y="10"/>
            <a:ext cx="12191980" cy="6857990"/>
          </a:xfrm>
          <a:prstGeom prst="rect">
            <a:avLst/>
          </a:prstGeom>
        </p:spPr>
      </p:pic>
      <p:sp>
        <p:nvSpPr>
          <p:cNvPr id="9" name="Action Button: Blank 8">
            <a:hlinkClick r:id="" action="ppaction://hlinkshowjump?jump=nextslide" highlightClick="1"/>
            <a:extLst>
              <a:ext uri="{FF2B5EF4-FFF2-40B4-BE49-F238E27FC236}">
                <a16:creationId xmlns:a16="http://schemas.microsoft.com/office/drawing/2014/main" id="{1394A88F-E848-4EBD-88E3-223679095E2F}"/>
              </a:ext>
            </a:extLst>
          </p:cNvPr>
          <p:cNvSpPr/>
          <p:nvPr/>
        </p:nvSpPr>
        <p:spPr>
          <a:xfrm>
            <a:off x="4430881" y="2290887"/>
            <a:ext cx="670509" cy="568617"/>
          </a:xfrm>
          <a:prstGeom prst="actionButtonBlank">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ction Button: Blank 1">
            <a:hlinkClick r:id="rId4" action="ppaction://hlinksldjump" highlightClick="1"/>
            <a:extLst>
              <a:ext uri="{FF2B5EF4-FFF2-40B4-BE49-F238E27FC236}">
                <a16:creationId xmlns:a16="http://schemas.microsoft.com/office/drawing/2014/main" id="{C800201E-BA18-4678-AC94-2A97CBEA1895}"/>
              </a:ext>
            </a:extLst>
          </p:cNvPr>
          <p:cNvSpPr/>
          <p:nvPr/>
        </p:nvSpPr>
        <p:spPr>
          <a:xfrm>
            <a:off x="6967035" y="3850105"/>
            <a:ext cx="593558" cy="513347"/>
          </a:xfrm>
          <a:prstGeom prst="actionButtonBlank">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lank 5">
            <a:hlinkClick r:id="rId6" action="ppaction://hlinksldjump" highlightClick="1"/>
            <a:extLst>
              <a:ext uri="{FF2B5EF4-FFF2-40B4-BE49-F238E27FC236}">
                <a16:creationId xmlns:a16="http://schemas.microsoft.com/office/drawing/2014/main" id="{1F791399-C825-4801-991C-AD2A3CFFAE6A}"/>
              </a:ext>
            </a:extLst>
          </p:cNvPr>
          <p:cNvSpPr/>
          <p:nvPr/>
        </p:nvSpPr>
        <p:spPr>
          <a:xfrm>
            <a:off x="8855242" y="5117432"/>
            <a:ext cx="469983" cy="545431"/>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ction Button: Blank 9">
            <a:hlinkClick r:id="rId8" action="ppaction://hlinksldjump" highlightClick="1"/>
            <a:extLst>
              <a:ext uri="{FF2B5EF4-FFF2-40B4-BE49-F238E27FC236}">
                <a16:creationId xmlns:a16="http://schemas.microsoft.com/office/drawing/2014/main" id="{EF6B9ED4-C67F-4771-8BB3-0711E80ADFF2}"/>
              </a:ext>
            </a:extLst>
          </p:cNvPr>
          <p:cNvSpPr/>
          <p:nvPr/>
        </p:nvSpPr>
        <p:spPr>
          <a:xfrm>
            <a:off x="5101390" y="4989097"/>
            <a:ext cx="593558" cy="513347"/>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Blank 11">
            <a:hlinkClick r:id="rId10" action="ppaction://hlinksldjump" highlightClick="1"/>
            <a:extLst>
              <a:ext uri="{FF2B5EF4-FFF2-40B4-BE49-F238E27FC236}">
                <a16:creationId xmlns:a16="http://schemas.microsoft.com/office/drawing/2014/main" id="{8112922E-9007-4FA4-B909-73CC1712F35E}"/>
              </a:ext>
            </a:extLst>
          </p:cNvPr>
          <p:cNvSpPr/>
          <p:nvPr/>
        </p:nvSpPr>
        <p:spPr>
          <a:xfrm>
            <a:off x="2866775" y="3850105"/>
            <a:ext cx="469983" cy="563668"/>
          </a:xfrm>
          <a:prstGeom prst="actionButtonBlank">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011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C8FBDC-9215-4CA6-8293-2648C65B0BE3}"/>
              </a:ext>
            </a:extLst>
          </p:cNvPr>
          <p:cNvSpPr/>
          <p:nvPr/>
        </p:nvSpPr>
        <p:spPr>
          <a:xfrm>
            <a:off x="604837" y="0"/>
            <a:ext cx="11426742" cy="6915739"/>
          </a:xfrm>
          <a:prstGeom prst="rect">
            <a:avLst/>
          </a:prstGeom>
        </p:spPr>
        <p:txBody>
          <a:bodyPr wrap="square">
            <a:spAutoFit/>
          </a:bodyPr>
          <a:lstStyle/>
          <a:p>
            <a:pP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REFERENCES </a:t>
            </a: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World map (2020).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Retrieved from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www.Arkema.com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Ready.gov (2020). </a:t>
            </a:r>
            <a:r>
              <a:rPr lang="en-US" sz="1600" i="1" dirty="0">
                <a:latin typeface="Times New Roman" panose="02020603050405020304" pitchFamily="18" charset="0"/>
                <a:ea typeface="Calibri" panose="020F0502020204030204" pitchFamily="34" charset="0"/>
                <a:cs typeface="Times New Roman" panose="02020603050405020304" pitchFamily="18" charset="0"/>
              </a:rPr>
              <a:t>Thunderstorms &amp; lightning</a:t>
            </a:r>
            <a:r>
              <a:rPr lang="en-US" sz="1600" dirty="0">
                <a:latin typeface="Times New Roman" panose="02020603050405020304" pitchFamily="18" charset="0"/>
                <a:ea typeface="Calibri" panose="020F0502020204030204" pitchFamily="34" charset="0"/>
                <a:cs typeface="Times New Roman" panose="02020603050405020304" pitchFamily="18" charset="0"/>
              </a:rPr>
              <a:t>. Retrieved from </a:t>
            </a:r>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https://www.ready.gov/thunderstorms-lightning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err="1">
                <a:latin typeface="Times New Roman" panose="02020603050405020304" pitchFamily="18" charset="0"/>
                <a:ea typeface="Calibri" panose="020F0502020204030204" pitchFamily="34" charset="0"/>
                <a:cs typeface="Times New Roman" panose="02020603050405020304" pitchFamily="18" charset="0"/>
              </a:rPr>
              <a:t>BlueDelta</a:t>
            </a:r>
            <a:r>
              <a:rPr lang="en-US" sz="1600" dirty="0">
                <a:latin typeface="Times New Roman" panose="02020603050405020304" pitchFamily="18" charset="0"/>
                <a:ea typeface="Calibri" panose="020F0502020204030204" pitchFamily="34" charset="0"/>
                <a:cs typeface="Times New Roman" panose="02020603050405020304" pitchFamily="18" charset="0"/>
              </a:rPr>
              <a:t> (2018). Heavy thunder strike – no rain – QUADRO.wav [Sound file]. Retrieved from </a:t>
            </a:r>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https://freesound.org/people/BlueDelta/sounds/446753/</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err="1">
                <a:latin typeface="Times New Roman" panose="02020603050405020304" pitchFamily="18" charset="0"/>
                <a:ea typeface="Calibri" panose="020F0502020204030204" pitchFamily="34" charset="0"/>
                <a:cs typeface="Times New Roman" panose="02020603050405020304" pitchFamily="18" charset="0"/>
              </a:rPr>
              <a:t>Startgrid</a:t>
            </a:r>
            <a:r>
              <a:rPr lang="en-US" sz="1600" dirty="0">
                <a:latin typeface="Times New Roman" panose="02020603050405020304" pitchFamily="18" charset="0"/>
                <a:ea typeface="Calibri" panose="020F0502020204030204" pitchFamily="34" charset="0"/>
                <a:cs typeface="Times New Roman" panose="02020603050405020304" pitchFamily="18" charset="0"/>
              </a:rPr>
              <a:t> (2012). 1 minute timer [Video file]. Retrieved from </a:t>
            </a:r>
            <a:r>
              <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https://www.youtube.com/watch?v=x6ggW8ei0yU</a:t>
            </a:r>
            <a:endParaRPr lang="en-US"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600" dirty="0" err="1">
                <a:latin typeface="Times New Roman" panose="02020603050405020304" pitchFamily="18" charset="0"/>
                <a:ea typeface="Calibri" panose="020F0502020204030204" pitchFamily="34" charset="0"/>
                <a:cs typeface="Times New Roman" panose="02020603050405020304" pitchFamily="18" charset="0"/>
              </a:rPr>
              <a:t>BoulderDamStudios</a:t>
            </a:r>
            <a:r>
              <a:rPr lang="en-US" sz="1600" dirty="0">
                <a:latin typeface="Times New Roman" panose="02020603050405020304" pitchFamily="18" charset="0"/>
                <a:ea typeface="Calibri" panose="020F0502020204030204" pitchFamily="34" charset="0"/>
                <a:cs typeface="Times New Roman" panose="02020603050405020304" pitchFamily="18" charset="0"/>
              </a:rPr>
              <a:t> (2013). EAS Tones » Local Area Emergency [Audio file]. https://freesound.org/people/BoulderDamStudios/sounds/181325/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Ready.gov (2020). Wildfires.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6"/>
              </a:rPr>
              <a:t>https://www.ready.gov/wildfires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Adam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Eschborn</a:t>
            </a:r>
            <a:r>
              <a:rPr lang="en-US" sz="1600" dirty="0">
                <a:latin typeface="Times New Roman" panose="02020603050405020304" pitchFamily="18" charset="0"/>
                <a:ea typeface="Calibri" panose="020F0502020204030204" pitchFamily="34" charset="0"/>
                <a:cs typeface="Times New Roman" panose="02020603050405020304" pitchFamily="18" charset="0"/>
              </a:rPr>
              <a:t> (2018). 45 second timer [Video file].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7"/>
              </a:rPr>
              <a:t>https://www.youtube.com/watch?v=NFAUVAPWxiE</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CBS This Morning (July 19, 2019). Why overnight temperatures make U.S. heat wave even more excruciating [Video file].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8"/>
              </a:rPr>
              <a:t>https://www.youtube.com/watch?v=DQJPZ06rK_E</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Ready.gov (2020). Extreme heat.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9"/>
              </a:rPr>
              <a:t>https://www.ready.gov/heat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Gallagher, J. (2020). New virus in China 'will have infected hundreds.'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10"/>
              </a:rPr>
              <a:t>https://www.bbc.com/news/health-51148303</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Ready.gov (2020). Pandemic.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11"/>
              </a:rPr>
              <a:t>https://www.ready.gov/pandemic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Ready.gov (2020). Tornadoes.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12"/>
              </a:rPr>
              <a:t>https://www.ready.gov/tornadoes</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IFartInUrGeneralDirection (2008). Siren.wav [Audio file]. Retrieved from </a:t>
            </a:r>
            <a:r>
              <a:rPr lang="en-US" sz="1600" dirty="0">
                <a:latin typeface="Times New Roman" panose="02020603050405020304" pitchFamily="18" charset="0"/>
                <a:ea typeface="Calibri" panose="020F0502020204030204" pitchFamily="34" charset="0"/>
                <a:cs typeface="Times New Roman" panose="02020603050405020304" pitchFamily="18" charset="0"/>
                <a:hlinkClick r:id="rId13"/>
              </a:rPr>
              <a:t>https://freesound.org/people/IFartInUrGeneralDirection/sounds/46092/</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Tornado video file made with Canva.com</a:t>
            </a:r>
          </a:p>
          <a:p>
            <a:pPr marL="457200" indent="-457200">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Slide images made by Shanti Flaherty with Canva.com </a:t>
            </a:r>
          </a:p>
        </p:txBody>
      </p:sp>
    </p:spTree>
    <p:extLst>
      <p:ext uri="{BB962C8B-B14F-4D97-AF65-F5344CB8AC3E}">
        <p14:creationId xmlns:p14="http://schemas.microsoft.com/office/powerpoint/2010/main" val="2243863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363E446-21A8-4F27-89F7-D7114EC08B6B}"/>
              </a:ext>
            </a:extLst>
          </p:cNvPr>
          <p:cNvPicPr>
            <a:picLocks noChangeAspect="1"/>
          </p:cNvPicPr>
          <p:nvPr/>
        </p:nvPicPr>
        <p:blipFill rotWithShape="1">
          <a:blip r:embed="rId4">
            <a:extLst>
              <a:ext uri="{28A0092B-C50C-407E-A947-70E740481C1C}">
                <a14:useLocalDpi xmlns:a14="http://schemas.microsoft.com/office/drawing/2010/main" val="0"/>
              </a:ext>
            </a:extLst>
          </a:blip>
          <a:srcRect r="-1" b="4333"/>
          <a:stretch/>
        </p:blipFill>
        <p:spPr>
          <a:xfrm>
            <a:off x="321733" y="321733"/>
            <a:ext cx="11548534" cy="6214534"/>
          </a:xfrm>
          <a:prstGeom prst="rect">
            <a:avLst/>
          </a:prstGeom>
        </p:spPr>
      </p:pic>
      <p:sp>
        <p:nvSpPr>
          <p:cNvPr id="4" name="Action Button: Blank 3">
            <a:hlinkClick r:id="" action="ppaction://hlinkshowjump?jump=nextslide" highlightClick="1"/>
            <a:extLst>
              <a:ext uri="{FF2B5EF4-FFF2-40B4-BE49-F238E27FC236}">
                <a16:creationId xmlns:a16="http://schemas.microsoft.com/office/drawing/2014/main" id="{EC482ECA-F04F-4B87-A99E-37E65F6988EE}"/>
              </a:ext>
            </a:extLst>
          </p:cNvPr>
          <p:cNvSpPr/>
          <p:nvPr/>
        </p:nvSpPr>
        <p:spPr>
          <a:xfrm>
            <a:off x="8803607" y="6129839"/>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Ready!</a:t>
            </a:r>
          </a:p>
        </p:txBody>
      </p:sp>
      <p:pic>
        <p:nvPicPr>
          <p:cNvPr id="5" name="446753__bluedelta__heavy-thunder-strike-no-rain-quadro">
            <a:hlinkClick r:id="" action="ppaction://media"/>
            <a:extLst>
              <a:ext uri="{FF2B5EF4-FFF2-40B4-BE49-F238E27FC236}">
                <a16:creationId xmlns:a16="http://schemas.microsoft.com/office/drawing/2014/main" id="{D80F7A49-484F-42A9-A9B0-352BFAF7CF0B}"/>
              </a:ext>
            </a:extLst>
          </p:cNvPr>
          <p:cNvPicPr>
            <a:picLocks noChangeAspect="1"/>
          </p:cNvPicPr>
          <p:nvPr>
            <a:audioFile r:link="rId1"/>
            <p:extLst>
              <p:ext uri="{DAA4B4D4-6D71-4841-9C94-3DE7FCFB9230}">
                <p14:media xmlns:p14="http://schemas.microsoft.com/office/powerpoint/2010/main" r:embed="rId2">
                  <p14:trim end="22197.2916"/>
                </p14:media>
              </p:ext>
            </p:extLst>
          </p:nvPr>
        </p:nvPicPr>
        <p:blipFill>
          <a:blip r:embed="rId5"/>
          <a:stretch>
            <a:fillRect/>
          </a:stretch>
        </p:blipFill>
        <p:spPr>
          <a:xfrm>
            <a:off x="3433762" y="3429000"/>
            <a:ext cx="609600" cy="609600"/>
          </a:xfrm>
          <a:prstGeom prst="rect">
            <a:avLst/>
          </a:prstGeom>
        </p:spPr>
      </p:pic>
    </p:spTree>
    <p:extLst>
      <p:ext uri="{BB962C8B-B14F-4D97-AF65-F5344CB8AC3E}">
        <p14:creationId xmlns:p14="http://schemas.microsoft.com/office/powerpoint/2010/main" val="23968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C0B3-4D15-4778-8027-27BFADFC2E02}"/>
              </a:ext>
            </a:extLst>
          </p:cNvPr>
          <p:cNvSpPr>
            <a:spLocks noGrp="1"/>
          </p:cNvSpPr>
          <p:nvPr>
            <p:ph type="title"/>
          </p:nvPr>
        </p:nvSpPr>
        <p:spPr/>
        <p:txBody>
          <a:bodyPr>
            <a:normAutofit/>
          </a:bodyPr>
          <a:lstStyle/>
          <a:p>
            <a:pPr algn="ctr"/>
            <a:r>
              <a:rPr lang="en-US" sz="3200" b="1" dirty="0">
                <a:solidFill>
                  <a:schemeClr val="bg2">
                    <a:lumMod val="75000"/>
                  </a:schemeClr>
                </a:solidFill>
                <a:latin typeface="Comic Sans MS" panose="030F0702030302020204" pitchFamily="66" charset="0"/>
              </a:rPr>
              <a:t>You have </a:t>
            </a:r>
            <a:r>
              <a:rPr lang="en-US" sz="3200" b="1" i="1" dirty="0">
                <a:solidFill>
                  <a:schemeClr val="bg2">
                    <a:lumMod val="75000"/>
                  </a:schemeClr>
                </a:solidFill>
                <a:latin typeface="Comic Sans MS" panose="030F0702030302020204" pitchFamily="66" charset="0"/>
              </a:rPr>
              <a:t>one minute </a:t>
            </a:r>
            <a:r>
              <a:rPr lang="en-US" sz="3200" b="1" dirty="0">
                <a:solidFill>
                  <a:schemeClr val="bg2">
                    <a:lumMod val="75000"/>
                  </a:schemeClr>
                </a:solidFill>
                <a:latin typeface="Comic Sans MS" panose="030F0702030302020204" pitchFamily="66" charset="0"/>
              </a:rPr>
              <a:t>to choose the BEST Havoc Pack to survive a Thunderstorm &amp; Lightning!</a:t>
            </a:r>
          </a:p>
        </p:txBody>
      </p:sp>
      <p:sp>
        <p:nvSpPr>
          <p:cNvPr id="5" name="Action Button: Blank 4">
            <a:hlinkClick r:id="rId4" action="ppaction://hlinksldjump" highlightClick="1"/>
            <a:extLst>
              <a:ext uri="{FF2B5EF4-FFF2-40B4-BE49-F238E27FC236}">
                <a16:creationId xmlns:a16="http://schemas.microsoft.com/office/drawing/2014/main" id="{1F099068-D937-43BD-8F9A-2FA81A39B12F}"/>
              </a:ext>
            </a:extLst>
          </p:cNvPr>
          <p:cNvSpPr/>
          <p:nvPr/>
        </p:nvSpPr>
        <p:spPr>
          <a:xfrm>
            <a:off x="276726" y="3261142"/>
            <a:ext cx="3830053" cy="3231733"/>
          </a:xfrm>
          <a:prstGeom prst="actionButtonBlank">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lank 5">
            <a:hlinkClick r:id="rId6" action="ppaction://hlinksldjump" highlightClick="1"/>
            <a:extLst>
              <a:ext uri="{FF2B5EF4-FFF2-40B4-BE49-F238E27FC236}">
                <a16:creationId xmlns:a16="http://schemas.microsoft.com/office/drawing/2014/main" id="{B42B95CA-7278-4BCD-AC35-51E6F694247C}"/>
              </a:ext>
            </a:extLst>
          </p:cNvPr>
          <p:cNvSpPr/>
          <p:nvPr/>
        </p:nvSpPr>
        <p:spPr>
          <a:xfrm>
            <a:off x="4180973" y="3261141"/>
            <a:ext cx="3830053" cy="3231733"/>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lank 6">
            <a:hlinkClick r:id="rId8" action="ppaction://hlinksldjump" highlightClick="1"/>
            <a:extLst>
              <a:ext uri="{FF2B5EF4-FFF2-40B4-BE49-F238E27FC236}">
                <a16:creationId xmlns:a16="http://schemas.microsoft.com/office/drawing/2014/main" id="{A83C7C54-8209-47B1-86F5-71E07B0C967E}"/>
              </a:ext>
            </a:extLst>
          </p:cNvPr>
          <p:cNvSpPr/>
          <p:nvPr/>
        </p:nvSpPr>
        <p:spPr>
          <a:xfrm>
            <a:off x="8085221" y="3261140"/>
            <a:ext cx="3830053" cy="3231733"/>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 minute timer">
            <a:hlinkClick r:id="" action="ppaction://media"/>
            <a:extLst>
              <a:ext uri="{FF2B5EF4-FFF2-40B4-BE49-F238E27FC236}">
                <a16:creationId xmlns:a16="http://schemas.microsoft.com/office/drawing/2014/main" id="{B4ECFD0E-40E4-4D88-BB65-84F5A6E03E8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460205" y="1690688"/>
            <a:ext cx="1271587" cy="1271587"/>
          </a:xfrm>
          <a:prstGeom prst="rect">
            <a:avLst/>
          </a:prstGeom>
          <a:ln>
            <a:solidFill>
              <a:schemeClr val="bg1"/>
            </a:solidFill>
          </a:ln>
        </p:spPr>
      </p:pic>
    </p:spTree>
    <p:extLst>
      <p:ext uri="{BB962C8B-B14F-4D97-AF65-F5344CB8AC3E}">
        <p14:creationId xmlns:p14="http://schemas.microsoft.com/office/powerpoint/2010/main" val="309254530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442F90-7B53-448B-9E4C-BE30B87F98E2}"/>
              </a:ext>
            </a:extLst>
          </p:cNvPr>
          <p:cNvSpPr txBox="1"/>
          <p:nvPr/>
        </p:nvSpPr>
        <p:spPr>
          <a:xfrm>
            <a:off x="6096000" y="1188720"/>
            <a:ext cx="5855368"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b="1" dirty="0">
                <a:solidFill>
                  <a:srgbClr val="000000"/>
                </a:solidFill>
                <a:latin typeface="Comic Sans MS" panose="030F0702030302020204" pitchFamily="66" charset="0"/>
                <a:ea typeface="+mj-ea"/>
                <a:cs typeface="+mj-cs"/>
              </a:rPr>
              <a:t>You ran out of time . . . try again.</a:t>
            </a:r>
          </a:p>
        </p:txBody>
      </p:sp>
      <p:pic>
        <p:nvPicPr>
          <p:cNvPr id="3" name="Picture 2" descr="A picture containing umbrella&#10;&#10;Description automatically generated">
            <a:extLst>
              <a:ext uri="{FF2B5EF4-FFF2-40B4-BE49-F238E27FC236}">
                <a16:creationId xmlns:a16="http://schemas.microsoft.com/office/drawing/2014/main" id="{520B9F2A-2FE6-4D23-A4EA-D584FB2B188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362" r="11004" b="2"/>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18" name="Action Button: Blank 17">
            <a:hlinkClick r:id="rId3" action="ppaction://hlinksldjump" highlightClick="1"/>
            <a:extLst>
              <a:ext uri="{FF2B5EF4-FFF2-40B4-BE49-F238E27FC236}">
                <a16:creationId xmlns:a16="http://schemas.microsoft.com/office/drawing/2014/main" id="{52BFB4D4-D953-489E-A81F-BB9F8A4EF926}"/>
              </a:ext>
            </a:extLst>
          </p:cNvPr>
          <p:cNvSpPr/>
          <p:nvPr/>
        </p:nvSpPr>
        <p:spPr>
          <a:xfrm>
            <a:off x="10382049" y="5882821"/>
            <a:ext cx="1266435" cy="556712"/>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Again</a:t>
            </a:r>
          </a:p>
        </p:txBody>
      </p:sp>
    </p:spTree>
    <p:extLst>
      <p:ext uri="{BB962C8B-B14F-4D97-AF65-F5344CB8AC3E}">
        <p14:creationId xmlns:p14="http://schemas.microsoft.com/office/powerpoint/2010/main" val="2794174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ame, room&#10;&#10;Description automatically generated">
            <a:extLst>
              <a:ext uri="{FF2B5EF4-FFF2-40B4-BE49-F238E27FC236}">
                <a16:creationId xmlns:a16="http://schemas.microsoft.com/office/drawing/2014/main" id="{8C313D72-73EA-4635-9CF3-4AE7B443E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43" y="499088"/>
            <a:ext cx="5588102" cy="5571066"/>
          </a:xfrm>
          <a:prstGeom prst="rect">
            <a:avLst/>
          </a:prstGeom>
        </p:spPr>
      </p:pic>
      <p:sp>
        <p:nvSpPr>
          <p:cNvPr id="6" name="TextBox 5">
            <a:extLst>
              <a:ext uri="{FF2B5EF4-FFF2-40B4-BE49-F238E27FC236}">
                <a16:creationId xmlns:a16="http://schemas.microsoft.com/office/drawing/2014/main" id="{050A8822-AB04-4E44-8C53-B15AC0AB87B2}"/>
              </a:ext>
            </a:extLst>
          </p:cNvPr>
          <p:cNvSpPr txBox="1"/>
          <p:nvPr/>
        </p:nvSpPr>
        <p:spPr>
          <a:xfrm>
            <a:off x="6032418" y="2438401"/>
            <a:ext cx="5781857" cy="3416320"/>
          </a:xfrm>
          <a:prstGeom prst="rect">
            <a:avLst/>
          </a:prstGeom>
          <a:noFill/>
        </p:spPr>
        <p:txBody>
          <a:bodyPr wrap="square" rtlCol="0">
            <a:spAutoFit/>
          </a:bodyPr>
          <a:lstStyle/>
          <a:p>
            <a:r>
              <a:rPr lang="en-US" dirty="0">
                <a:latin typeface="Comic Sans MS" panose="030F0702030302020204" pitchFamily="66" charset="0"/>
              </a:rPr>
              <a:t>Good job! You picked the correct Havoc Pack!</a:t>
            </a:r>
          </a:p>
          <a:p>
            <a:endParaRPr lang="en-US" dirty="0">
              <a:latin typeface="Comic Sans MS" panose="030F0702030302020204" pitchFamily="66" charset="0"/>
            </a:endParaRPr>
          </a:p>
          <a:p>
            <a:r>
              <a:rPr lang="en-US" dirty="0">
                <a:latin typeface="Comic Sans MS" panose="030F0702030302020204" pitchFamily="66" charset="0"/>
              </a:rPr>
              <a:t>The </a:t>
            </a:r>
            <a:r>
              <a:rPr lang="en-US" b="1" dirty="0">
                <a:latin typeface="Comic Sans MS" panose="030F0702030302020204" pitchFamily="66" charset="0"/>
              </a:rPr>
              <a:t>BEST</a:t>
            </a:r>
            <a:r>
              <a:rPr lang="en-US" dirty="0">
                <a:latin typeface="Comic Sans MS" panose="030F0702030302020204" pitchFamily="66" charset="0"/>
              </a:rPr>
              <a:t> things to do when a thunderstorm &amp; lightning strike is to:</a:t>
            </a:r>
          </a:p>
          <a:p>
            <a:endParaRPr lang="en-US" dirty="0">
              <a:latin typeface="Comic Sans MS" panose="030F0702030302020204" pitchFamily="66" charset="0"/>
            </a:endParaRPr>
          </a:p>
          <a:p>
            <a:pPr marL="342900" indent="-342900">
              <a:buAutoNum type="arabicPeriod"/>
            </a:pPr>
            <a:r>
              <a:rPr lang="en-US" dirty="0">
                <a:latin typeface="Comic Sans MS" panose="030F0702030302020204" pitchFamily="66" charset="0"/>
              </a:rPr>
              <a:t>Go inside.</a:t>
            </a:r>
          </a:p>
          <a:p>
            <a:pPr marL="342900" indent="-342900">
              <a:buAutoNum type="arabicPeriod"/>
            </a:pPr>
            <a:r>
              <a:rPr lang="en-US" dirty="0">
                <a:latin typeface="Comic Sans MS" panose="030F0702030302020204" pitchFamily="66" charset="0"/>
              </a:rPr>
              <a:t>Listen to weather reports, to monitor the storm.</a:t>
            </a:r>
          </a:p>
          <a:p>
            <a:pPr marL="342900" indent="-342900">
              <a:buAutoNum type="arabicPeriod"/>
            </a:pPr>
            <a:r>
              <a:rPr lang="en-US" dirty="0">
                <a:latin typeface="Comic Sans MS" panose="030F0702030302020204" pitchFamily="66" charset="0"/>
              </a:rPr>
              <a:t>Do not run water, because electricity can travel through plumbing lines.</a:t>
            </a:r>
          </a:p>
          <a:p>
            <a:pPr marL="342900" indent="-342900">
              <a:buAutoNum type="arabicPeriod"/>
            </a:pPr>
            <a:r>
              <a:rPr lang="en-US" dirty="0">
                <a:latin typeface="Comic Sans MS" panose="030F0702030302020204" pitchFamily="66" charset="0"/>
              </a:rPr>
              <a:t>Unplug electrical devices, including appliances and modems, to prevent power surges that will destroy your devices.</a:t>
            </a:r>
          </a:p>
        </p:txBody>
      </p:sp>
      <p:sp>
        <p:nvSpPr>
          <p:cNvPr id="16" name="Action Button: Go Forward or Next 15">
            <a:hlinkClick r:id="" action="ppaction://hlinkshowjump?jump=nextslide" highlightClick="1"/>
            <a:extLst>
              <a:ext uri="{FF2B5EF4-FFF2-40B4-BE49-F238E27FC236}">
                <a16:creationId xmlns:a16="http://schemas.microsoft.com/office/drawing/2014/main" id="{79DB3D39-F031-467D-9A50-3E693FFBB208}"/>
              </a:ext>
            </a:extLst>
          </p:cNvPr>
          <p:cNvSpPr/>
          <p:nvPr/>
        </p:nvSpPr>
        <p:spPr>
          <a:xfrm>
            <a:off x="10726153" y="5819907"/>
            <a:ext cx="786063" cy="561474"/>
          </a:xfrm>
          <a:prstGeom prst="actionButtonForwardNex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69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8DA5AD-A4FA-4908-9CAA-D90DBA4A1325}"/>
              </a:ext>
            </a:extLst>
          </p:cNvPr>
          <p:cNvSpPr txBox="1"/>
          <p:nvPr/>
        </p:nvSpPr>
        <p:spPr>
          <a:xfrm>
            <a:off x="1582393" y="250158"/>
            <a:ext cx="8804825" cy="369332"/>
          </a:xfrm>
          <a:prstGeom prst="rect">
            <a:avLst/>
          </a:prstGeom>
          <a:noFill/>
        </p:spPr>
        <p:txBody>
          <a:bodyPr wrap="square" rtlCol="0">
            <a:spAutoFit/>
          </a:bodyPr>
          <a:lstStyle/>
          <a:p>
            <a:pPr algn="ctr"/>
            <a:r>
              <a:rPr lang="en-US" b="1" dirty="0">
                <a:solidFill>
                  <a:schemeClr val="bg2">
                    <a:lumMod val="50000"/>
                  </a:schemeClr>
                </a:solidFill>
                <a:latin typeface="Comic Sans MS" panose="030F0702030302020204" pitchFamily="66" charset="0"/>
              </a:rPr>
              <a:t>Congratulations! You’ve survived your first Disaster Challenge!</a:t>
            </a:r>
          </a:p>
        </p:txBody>
      </p:sp>
      <p:pic>
        <p:nvPicPr>
          <p:cNvPr id="6" name="Picture 5" descr="A picture containing drawing&#10;&#10;Description automatically generated">
            <a:extLst>
              <a:ext uri="{FF2B5EF4-FFF2-40B4-BE49-F238E27FC236}">
                <a16:creationId xmlns:a16="http://schemas.microsoft.com/office/drawing/2014/main" id="{3CB45178-E05F-414B-8BA1-AA1703450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947" y="3429000"/>
            <a:ext cx="636105" cy="560929"/>
          </a:xfrm>
          <a:prstGeom prst="rect">
            <a:avLst/>
          </a:prstGeom>
        </p:spPr>
      </p:pic>
      <p:sp>
        <p:nvSpPr>
          <p:cNvPr id="17" name="Action Button: Blank 16">
            <a:hlinkClick r:id="rId3" action="ppaction://hlinksldjump" highlightClick="1"/>
            <a:extLst>
              <a:ext uri="{FF2B5EF4-FFF2-40B4-BE49-F238E27FC236}">
                <a16:creationId xmlns:a16="http://schemas.microsoft.com/office/drawing/2014/main" id="{96FF70CD-DD2A-47A3-97EB-4998D63400EA}"/>
              </a:ext>
            </a:extLst>
          </p:cNvPr>
          <p:cNvSpPr/>
          <p:nvPr/>
        </p:nvSpPr>
        <p:spPr>
          <a:xfrm>
            <a:off x="10022303" y="5555398"/>
            <a:ext cx="1702064" cy="1113940"/>
          </a:xfrm>
          <a:prstGeom prst="actionButtonBlank">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to the Disaster Challenge Map.</a:t>
            </a:r>
          </a:p>
        </p:txBody>
      </p:sp>
      <p:pic>
        <p:nvPicPr>
          <p:cNvPr id="5" name="Picture 4" descr="A picture containing drawing&#10;&#10;Description automatically generated">
            <a:extLst>
              <a:ext uri="{FF2B5EF4-FFF2-40B4-BE49-F238E27FC236}">
                <a16:creationId xmlns:a16="http://schemas.microsoft.com/office/drawing/2014/main" id="{0E34DEBA-A410-4F38-ACF8-D7338F4CF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000" y="995666"/>
            <a:ext cx="4000000" cy="4866667"/>
          </a:xfrm>
          <a:prstGeom prst="rect">
            <a:avLst/>
          </a:prstGeom>
        </p:spPr>
      </p:pic>
    </p:spTree>
    <p:extLst>
      <p:ext uri="{BB962C8B-B14F-4D97-AF65-F5344CB8AC3E}">
        <p14:creationId xmlns:p14="http://schemas.microsoft.com/office/powerpoint/2010/main" val="2335026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33</TotalTime>
  <Words>2264</Words>
  <Application>Microsoft Office PowerPoint</Application>
  <PresentationFormat>Widescreen</PresentationFormat>
  <Paragraphs>205</Paragraphs>
  <Slides>40</Slides>
  <Notes>0</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Angsana New</vt:lpstr>
      <vt:lpstr>Arial</vt:lpstr>
      <vt:lpstr>Baskerville Old Face</vt:lpstr>
      <vt:lpstr>Calibri</vt:lpstr>
      <vt:lpstr>Calibri Light</vt:lpstr>
      <vt:lpstr>Comic Sans MS</vt:lpstr>
      <vt:lpstr>Rockwell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You have one minute to choose the BEST Havoc Pack to survive a Thunderstorm &amp; Lightning!</vt:lpstr>
      <vt:lpstr>PowerPoint Presentation</vt:lpstr>
      <vt:lpstr>PowerPoint Presentation</vt:lpstr>
      <vt:lpstr>PowerPoint Presentation</vt:lpstr>
      <vt:lpstr>PowerPoint Presentation</vt:lpstr>
      <vt:lpstr>PowerPoint Presentation</vt:lpstr>
      <vt:lpstr>HEAT WAVE</vt:lpstr>
      <vt:lpstr>PowerPoint Presentation</vt:lpstr>
      <vt:lpstr>PowerPoint Presentation</vt:lpstr>
      <vt:lpstr>PowerPoint Presentation</vt:lpstr>
      <vt:lpstr>PowerPoint Presentation</vt:lpstr>
      <vt:lpstr>PowerPoint Presentation</vt:lpstr>
      <vt:lpstr>PowerPoint Presentation</vt:lpstr>
      <vt:lpstr>WILDFIRE</vt:lpstr>
      <vt:lpstr>You have 45 seconds to choose the BEST Havoc Pack to survive a Wildfire!</vt:lpstr>
      <vt:lpstr>PowerPoint Presentation</vt:lpstr>
      <vt:lpstr>PowerPoint Presentation</vt:lpstr>
      <vt:lpstr>PowerPoint Presentation</vt:lpstr>
      <vt:lpstr>PowerPoint Presentation</vt:lpstr>
      <vt:lpstr>PowerPoint Presentation</vt:lpstr>
      <vt:lpstr>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Flaherty, Shanti</dc:creator>
  <cp:lastModifiedBy>Flaherty, Shanti</cp:lastModifiedBy>
  <cp:revision>13</cp:revision>
  <dcterms:created xsi:type="dcterms:W3CDTF">2020-04-22T20:15:27Z</dcterms:created>
  <dcterms:modified xsi:type="dcterms:W3CDTF">2021-09-08T20:25:53Z</dcterms:modified>
</cp:coreProperties>
</file>